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C0F122-139D-49F2-A8FA-684692E7744F}">
  <a:tblStyle styleId="{08C0F122-139D-49F2-A8FA-684692E774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216aaae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216aaae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216a2b34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216a2b34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c3120c6d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c3120c6d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all have different schedules, so we set up a meeting system that allows each member to at least attend one meeting per week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c3120c6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c3120c6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management (main channels of communication)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Discord</a:t>
            </a:r>
            <a:endParaRPr/>
          </a:p>
          <a:p>
            <a:pPr indent="-298450" lvl="0" marL="457200" rtl="0" algn="l">
              <a:spcBef>
                <a:spcPts val="0"/>
              </a:spcBef>
              <a:spcAft>
                <a:spcPts val="0"/>
              </a:spcAft>
              <a:buSzPts val="1100"/>
              <a:buAutoNum type="arabicPeriod"/>
            </a:pPr>
            <a:r>
              <a:rPr lang="en"/>
              <a:t>Asana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071a78b1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071a78b1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GitHub</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1d83c353d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1d83c353d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1d83c353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1d83c353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1d83c353d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1d83c353d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2c84e8c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2c84e8c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2c84e8cb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2c84e8cb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our UX” is good in terms of usability,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216a2b3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216a2b3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2c788e8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2c788e8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our UX” is good in terms of usability,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2c84e8cb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2c84e8cb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our UX” is good in terms of usability,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2c84e8cb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2c84e8cb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our UX” is good in terms of usability,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ec3120c6d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ec3120c6d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216aaae04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216aaae04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1d83c35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a1d83c35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Usable</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Is it easy to use?</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Enabling users to effectively and efficiently achieve their end goal</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Requiring less cognitive load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ec3120c6d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ec3120c6d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lang="en"/>
              <a:t>Useful</a:t>
            </a:r>
            <a:endParaRPr/>
          </a:p>
          <a:p>
            <a:pPr indent="-298450" lvl="0" marL="457200" marR="0" rtl="0" algn="l">
              <a:spcBef>
                <a:spcPts val="0"/>
              </a:spcBef>
              <a:spcAft>
                <a:spcPts val="0"/>
              </a:spcAft>
              <a:buSzPts val="1100"/>
              <a:buChar char="●"/>
            </a:pPr>
            <a:r>
              <a:rPr lang="en"/>
              <a:t>Does the function work?</a:t>
            </a:r>
            <a:endParaRPr/>
          </a:p>
          <a:p>
            <a:pPr indent="-298450" lvl="0" marL="457200" marR="0" rtl="0" algn="l">
              <a:spcBef>
                <a:spcPts val="0"/>
              </a:spcBef>
              <a:spcAft>
                <a:spcPts val="0"/>
              </a:spcAft>
              <a:buSzPts val="1100"/>
              <a:buChar char="●"/>
            </a:pPr>
            <a:r>
              <a:rPr lang="en"/>
              <a:t>Does this product provide a meaningful function?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1e1cc897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1e1cc897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lang="en"/>
              <a:t>Useful</a:t>
            </a:r>
            <a:endParaRPr/>
          </a:p>
          <a:p>
            <a:pPr indent="-298450" lvl="0" marL="457200" marR="0" rtl="0" algn="l">
              <a:spcBef>
                <a:spcPts val="0"/>
              </a:spcBef>
              <a:spcAft>
                <a:spcPts val="0"/>
              </a:spcAft>
              <a:buSzPts val="1100"/>
              <a:buChar char="●"/>
            </a:pPr>
            <a:r>
              <a:rPr lang="en"/>
              <a:t>Does the function work?</a:t>
            </a:r>
            <a:endParaRPr/>
          </a:p>
          <a:p>
            <a:pPr indent="-298450" lvl="0" marL="457200" marR="0" rtl="0" algn="l">
              <a:spcBef>
                <a:spcPts val="0"/>
              </a:spcBef>
              <a:spcAft>
                <a:spcPts val="0"/>
              </a:spcAft>
              <a:buSzPts val="1100"/>
              <a:buChar char="●"/>
            </a:pPr>
            <a:r>
              <a:rPr lang="en"/>
              <a:t>Does this product provide a meaningful function?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1d83c353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1d83c353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Findable</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Easy to locate specific objects to perform a function</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Users are reluctant to read instructions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1d83c353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1d83c353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lang="en">
                <a:solidFill>
                  <a:schemeClr val="dk1"/>
                </a:solidFill>
              </a:rPr>
              <a:t>Credible </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Ability for users to trust (or not trust) in the product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1d83c353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1d83c353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Desirable</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How pleasant to use?</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About impression</a:t>
            </a:r>
            <a:endParaRPr>
              <a:solidFill>
                <a:schemeClr val="dk1"/>
              </a:solidFill>
            </a:endParaRPr>
          </a:p>
          <a:p>
            <a:pPr indent="0" lvl="0" marL="0" marR="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1d83c353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1d83c353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a:solidFill>
                  <a:schemeClr val="dk1"/>
                </a:solidFill>
              </a:rPr>
              <a:t>Accessible</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For people who interact with product differently</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Providing an experience which can be access by users of a full range of abilities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gif"/><Relationship Id="rId4" Type="http://schemas.openxmlformats.org/officeDocument/2006/relationships/image" Target="../media/image4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2.jpg"/><Relationship Id="rId5" Type="http://schemas.openxmlformats.org/officeDocument/2006/relationships/image" Target="../media/image26.png"/><Relationship Id="rId6" Type="http://schemas.openxmlformats.org/officeDocument/2006/relationships/image" Target="../media/image34.jpg"/><Relationship Id="rId7" Type="http://schemas.openxmlformats.org/officeDocument/2006/relationships/image" Target="../media/image28.jpg"/><Relationship Id="rId8"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145062" y="190275"/>
            <a:ext cx="2853875" cy="2745850"/>
          </a:xfrm>
          <a:prstGeom prst="rect">
            <a:avLst/>
          </a:prstGeom>
          <a:noFill/>
          <a:ln>
            <a:noFill/>
          </a:ln>
        </p:spPr>
      </p:pic>
      <p:sp>
        <p:nvSpPr>
          <p:cNvPr id="55" name="Google Shape;55;p13"/>
          <p:cNvSpPr txBox="1"/>
          <p:nvPr>
            <p:ph idx="4294967295" type="body"/>
          </p:nvPr>
        </p:nvSpPr>
        <p:spPr>
          <a:xfrm>
            <a:off x="2035650" y="3135875"/>
            <a:ext cx="5072700" cy="15177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770"/>
              <a:buNone/>
            </a:pPr>
            <a:r>
              <a:rPr lang="en" sz="1560">
                <a:solidFill>
                  <a:schemeClr val="lt1"/>
                </a:solidFill>
                <a:latin typeface="Times New Roman"/>
                <a:ea typeface="Times New Roman"/>
                <a:cs typeface="Times New Roman"/>
                <a:sym typeface="Times New Roman"/>
              </a:rPr>
              <a:t>UMAMe is a platform that allows individuals to post and recreate recipes posted by their peers. It is an inclusive and diverse platform that aims to empowers creators to not only share their recipes, but express themselves through their cooking. It fosters a positive </a:t>
            </a:r>
            <a:r>
              <a:rPr lang="en" sz="1560">
                <a:solidFill>
                  <a:schemeClr val="lt1"/>
                </a:solidFill>
                <a:latin typeface="Times New Roman"/>
                <a:ea typeface="Times New Roman"/>
                <a:cs typeface="Times New Roman"/>
                <a:sym typeface="Times New Roman"/>
              </a:rPr>
              <a:t>environment</a:t>
            </a:r>
            <a:r>
              <a:rPr lang="en" sz="1560">
                <a:solidFill>
                  <a:schemeClr val="lt1"/>
                </a:solidFill>
                <a:latin typeface="Times New Roman"/>
                <a:ea typeface="Times New Roman"/>
                <a:cs typeface="Times New Roman"/>
                <a:sym typeface="Times New Roman"/>
              </a:rPr>
              <a:t> by inviting creator with all different cooking styles.</a:t>
            </a:r>
            <a:endParaRPr sz="1560">
              <a:solidFill>
                <a:schemeClr val="lt1"/>
              </a:solidFill>
              <a:latin typeface="Times New Roman"/>
              <a:ea typeface="Times New Roman"/>
              <a:cs typeface="Times New Roman"/>
              <a:sym typeface="Times New Roman"/>
            </a:endParaRPr>
          </a:p>
          <a:p>
            <a:pPr indent="0" lvl="0" marL="0" rtl="0" algn="just">
              <a:lnSpc>
                <a:spcPct val="95000"/>
              </a:lnSpc>
              <a:spcBef>
                <a:spcPts val="1200"/>
              </a:spcBef>
              <a:spcAft>
                <a:spcPts val="1200"/>
              </a:spcAft>
              <a:buSzPts val="770"/>
              <a:buNone/>
            </a:pPr>
            <a:r>
              <a:t/>
            </a:r>
            <a:endParaRPr sz="156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35" name="Shape 135"/>
        <p:cNvGrpSpPr/>
        <p:nvPr/>
      </p:nvGrpSpPr>
      <p:grpSpPr>
        <a:xfrm>
          <a:off x="0" y="0"/>
          <a:ext cx="0" cy="0"/>
          <a:chOff x="0" y="0"/>
          <a:chExt cx="0" cy="0"/>
        </a:xfrm>
      </p:grpSpPr>
      <p:sp>
        <p:nvSpPr>
          <p:cNvPr id="136" name="Google Shape;136;p22"/>
          <p:cNvSpPr txBox="1"/>
          <p:nvPr>
            <p:ph idx="1" type="body"/>
          </p:nvPr>
        </p:nvSpPr>
        <p:spPr>
          <a:xfrm>
            <a:off x="371425" y="1356300"/>
            <a:ext cx="4412400" cy="3301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We tested everything before putting them up on the server to make sure that our users do no face any </a:t>
            </a:r>
            <a:r>
              <a:rPr lang="en" sz="1400">
                <a:solidFill>
                  <a:schemeClr val="lt1"/>
                </a:solidFill>
                <a:latin typeface="Times New Roman"/>
                <a:ea typeface="Times New Roman"/>
                <a:cs typeface="Times New Roman"/>
                <a:sym typeface="Times New Roman"/>
              </a:rPr>
              <a:t>inconvenience</a:t>
            </a:r>
            <a:r>
              <a:rPr lang="en" sz="1400">
                <a:solidFill>
                  <a:schemeClr val="lt1"/>
                </a:solidFill>
                <a:latin typeface="Times New Roman"/>
                <a:ea typeface="Times New Roman"/>
                <a:cs typeface="Times New Roman"/>
                <a:sym typeface="Times New Roman"/>
              </a:rPr>
              <a:t> while using our app.</a:t>
            </a:r>
            <a:br>
              <a:rPr lang="en" sz="1400">
                <a:solidFill>
                  <a:schemeClr val="lt1"/>
                </a:solidFill>
                <a:latin typeface="Times New Roman"/>
                <a:ea typeface="Times New Roman"/>
                <a:cs typeface="Times New Roman"/>
                <a:sym typeface="Times New Roman"/>
              </a:rPr>
            </a:br>
            <a:br>
              <a:rPr lang="en" sz="1400">
                <a:solidFill>
                  <a:schemeClr val="lt1"/>
                </a:solidFill>
                <a:latin typeface="Times New Roman"/>
                <a:ea typeface="Times New Roman"/>
                <a:cs typeface="Times New Roman"/>
                <a:sym typeface="Times New Roman"/>
              </a:rPr>
            </a:br>
            <a:endParaRPr sz="1400">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All the components are tested individually with no room for error in the making. We are confident that we would be responsible for such errors to gain our users’ trust.</a:t>
            </a:r>
            <a:endParaRPr sz="1200">
              <a:solidFill>
                <a:schemeClr val="lt1"/>
              </a:solidFill>
              <a:latin typeface="Times New Roman"/>
              <a:ea typeface="Times New Roman"/>
              <a:cs typeface="Times New Roman"/>
              <a:sym typeface="Times New Roman"/>
            </a:endParaRPr>
          </a:p>
        </p:txBody>
      </p:sp>
      <p:pic>
        <p:nvPicPr>
          <p:cNvPr id="137" name="Google Shape;137;p22"/>
          <p:cNvPicPr preferRelativeResize="0"/>
          <p:nvPr/>
        </p:nvPicPr>
        <p:blipFill>
          <a:blip r:embed="rId3">
            <a:alphaModFix/>
          </a:blip>
          <a:stretch>
            <a:fillRect/>
          </a:stretch>
        </p:blipFill>
        <p:spPr>
          <a:xfrm>
            <a:off x="7661375" y="207350"/>
            <a:ext cx="1060475" cy="1020325"/>
          </a:xfrm>
          <a:prstGeom prst="rect">
            <a:avLst/>
          </a:prstGeom>
          <a:noFill/>
          <a:ln>
            <a:noFill/>
          </a:ln>
        </p:spPr>
      </p:pic>
      <p:sp>
        <p:nvSpPr>
          <p:cNvPr id="138" name="Google Shape;138;p22"/>
          <p:cNvSpPr txBox="1"/>
          <p:nvPr>
            <p:ph type="title"/>
          </p:nvPr>
        </p:nvSpPr>
        <p:spPr>
          <a:xfrm>
            <a:off x="311700" y="445025"/>
            <a:ext cx="42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mes New Roman"/>
                <a:ea typeface="Times New Roman"/>
                <a:cs typeface="Times New Roman"/>
                <a:sym typeface="Times New Roman"/>
              </a:rPr>
              <a:t>Everything tested </a:t>
            </a:r>
            <a:endParaRPr b="1" sz="3020">
              <a:solidFill>
                <a:schemeClr val="lt1"/>
              </a:solidFill>
              <a:latin typeface="Times New Roman"/>
              <a:ea typeface="Times New Roman"/>
              <a:cs typeface="Times New Roman"/>
              <a:sym typeface="Times New Roman"/>
            </a:endParaRPr>
          </a:p>
        </p:txBody>
      </p:sp>
      <p:pic>
        <p:nvPicPr>
          <p:cNvPr id="139" name="Google Shape;139;p22"/>
          <p:cNvPicPr preferRelativeResize="0"/>
          <p:nvPr/>
        </p:nvPicPr>
        <p:blipFill>
          <a:blip r:embed="rId4">
            <a:alphaModFix/>
          </a:blip>
          <a:stretch>
            <a:fillRect/>
          </a:stretch>
        </p:blipFill>
        <p:spPr>
          <a:xfrm>
            <a:off x="4719618" y="1356300"/>
            <a:ext cx="4271983" cy="307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43" name="Shape 143"/>
        <p:cNvGrpSpPr/>
        <p:nvPr/>
      </p:nvGrpSpPr>
      <p:grpSpPr>
        <a:xfrm>
          <a:off x="0" y="0"/>
          <a:ext cx="0" cy="0"/>
          <a:chOff x="0" y="0"/>
          <a:chExt cx="0" cy="0"/>
        </a:xfrm>
      </p:grpSpPr>
      <p:sp>
        <p:nvSpPr>
          <p:cNvPr id="144" name="Google Shape;144;p23"/>
          <p:cNvSpPr txBox="1"/>
          <p:nvPr>
            <p:ph type="ctrTitle"/>
          </p:nvPr>
        </p:nvSpPr>
        <p:spPr>
          <a:xfrm>
            <a:off x="243100" y="205725"/>
            <a:ext cx="8520600" cy="101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UMAMe</a:t>
            </a:r>
            <a:endParaRPr b="1">
              <a:solidFill>
                <a:schemeClr val="lt1"/>
              </a:solidFill>
              <a:latin typeface="Times New Roman"/>
              <a:ea typeface="Times New Roman"/>
              <a:cs typeface="Times New Roman"/>
              <a:sym typeface="Times New Roman"/>
            </a:endParaRPr>
          </a:p>
        </p:txBody>
      </p:sp>
      <p:sp>
        <p:nvSpPr>
          <p:cNvPr id="145" name="Google Shape;145;p23"/>
          <p:cNvSpPr txBox="1"/>
          <p:nvPr>
            <p:ph idx="1" type="subTitle"/>
          </p:nvPr>
        </p:nvSpPr>
        <p:spPr>
          <a:xfrm>
            <a:off x="360700" y="1224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The making …</a:t>
            </a:r>
            <a:endParaRPr>
              <a:solidFill>
                <a:schemeClr val="lt1"/>
              </a:solidFill>
              <a:latin typeface="Times New Roman"/>
              <a:ea typeface="Times New Roman"/>
              <a:cs typeface="Times New Roman"/>
              <a:sym typeface="Times New Roman"/>
            </a:endParaRPr>
          </a:p>
        </p:txBody>
      </p:sp>
      <p:pic>
        <p:nvPicPr>
          <p:cNvPr id="146" name="Google Shape;146;p23"/>
          <p:cNvPicPr preferRelativeResize="0"/>
          <p:nvPr/>
        </p:nvPicPr>
        <p:blipFill>
          <a:blip r:embed="rId3">
            <a:alphaModFix/>
          </a:blip>
          <a:stretch>
            <a:fillRect/>
          </a:stretch>
        </p:blipFill>
        <p:spPr>
          <a:xfrm>
            <a:off x="5714100" y="2058525"/>
            <a:ext cx="2640700" cy="2640700"/>
          </a:xfrm>
          <a:prstGeom prst="rect">
            <a:avLst/>
          </a:prstGeom>
          <a:noFill/>
          <a:ln>
            <a:noFill/>
          </a:ln>
        </p:spPr>
      </p:pic>
      <p:pic>
        <p:nvPicPr>
          <p:cNvPr id="147" name="Google Shape;147;p23"/>
          <p:cNvPicPr preferRelativeResize="0"/>
          <p:nvPr/>
        </p:nvPicPr>
        <p:blipFill>
          <a:blip r:embed="rId4">
            <a:alphaModFix/>
          </a:blip>
          <a:stretch>
            <a:fillRect/>
          </a:stretch>
        </p:blipFill>
        <p:spPr>
          <a:xfrm>
            <a:off x="1508775" y="2205975"/>
            <a:ext cx="2223950" cy="2139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59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lt1"/>
                </a:solidFill>
                <a:latin typeface="Times New Roman"/>
                <a:ea typeface="Times New Roman"/>
                <a:cs typeface="Times New Roman"/>
                <a:sym typeface="Times New Roman"/>
              </a:rPr>
              <a:t>Meeting Setup</a:t>
            </a:r>
            <a:endParaRPr u="sng">
              <a:solidFill>
                <a:schemeClr val="lt1"/>
              </a:solidFill>
              <a:latin typeface="Times New Roman"/>
              <a:ea typeface="Times New Roman"/>
              <a:cs typeface="Times New Roman"/>
              <a:sym typeface="Times New Roman"/>
            </a:endParaRPr>
          </a:p>
        </p:txBody>
      </p:sp>
      <p:sp>
        <p:nvSpPr>
          <p:cNvPr id="153" name="Google Shape;153;p24"/>
          <p:cNvSpPr txBox="1"/>
          <p:nvPr>
            <p:ph idx="1" type="body"/>
          </p:nvPr>
        </p:nvSpPr>
        <p:spPr>
          <a:xfrm>
            <a:off x="311700" y="561925"/>
            <a:ext cx="61821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IN-PERSON MEETINGS</a:t>
            </a:r>
            <a:endParaRPr>
              <a:solidFill>
                <a:schemeClr val="lt1"/>
              </a:solidFill>
              <a:latin typeface="Times New Roman"/>
              <a:ea typeface="Times New Roman"/>
              <a:cs typeface="Times New Roman"/>
              <a:sym typeface="Times New Roman"/>
            </a:endParaRPr>
          </a:p>
          <a:p>
            <a:pPr indent="-342900" lvl="0" marL="457200" rtl="0" algn="l">
              <a:spcBef>
                <a:spcPts val="1200"/>
              </a:spcBef>
              <a:spcAft>
                <a:spcPts val="0"/>
              </a:spcAft>
              <a:buClr>
                <a:schemeClr val="lt1"/>
              </a:buClr>
              <a:buSzPts val="1800"/>
              <a:buFont typeface="Times New Roman"/>
              <a:buChar char="●"/>
            </a:pPr>
            <a:r>
              <a:rPr lang="en">
                <a:solidFill>
                  <a:schemeClr val="lt1"/>
                </a:solidFill>
                <a:latin typeface="Times New Roman"/>
                <a:ea typeface="Times New Roman"/>
                <a:cs typeface="Times New Roman"/>
                <a:sym typeface="Times New Roman"/>
              </a:rPr>
              <a:t>MONDAY 11:00 AM-12:30 PM / WEDNESDAY MEETING 2:00 PM -3:00 PM</a:t>
            </a:r>
            <a:endParaRPr>
              <a:solidFill>
                <a:schemeClr val="lt1"/>
              </a:solidFill>
              <a:latin typeface="Times New Roman"/>
              <a:ea typeface="Times New Roman"/>
              <a:cs typeface="Times New Roman"/>
              <a:sym typeface="Times New Roman"/>
            </a:endParaRPr>
          </a:p>
          <a:p>
            <a:pPr indent="0" lvl="0" marL="1371600" rtl="0" algn="l">
              <a:spcBef>
                <a:spcPts val="120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lt1"/>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chemeClr val="lt1"/>
              </a:solidFill>
              <a:latin typeface="Times New Roman"/>
              <a:ea typeface="Times New Roman"/>
              <a:cs typeface="Times New Roman"/>
              <a:sym typeface="Times New Roman"/>
            </a:endParaRPr>
          </a:p>
        </p:txBody>
      </p:sp>
      <p:sp>
        <p:nvSpPr>
          <p:cNvPr id="154" name="Google Shape;154;p24"/>
          <p:cNvSpPr txBox="1"/>
          <p:nvPr/>
        </p:nvSpPr>
        <p:spPr>
          <a:xfrm>
            <a:off x="407850" y="2378500"/>
            <a:ext cx="5989800" cy="26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lt1"/>
                </a:solidFill>
                <a:latin typeface="Times New Roman"/>
                <a:ea typeface="Times New Roman"/>
                <a:cs typeface="Times New Roman"/>
                <a:sym typeface="Times New Roman"/>
              </a:rPr>
              <a:t>VIRTUAL MEETINGS</a:t>
            </a:r>
            <a:endParaRPr sz="1650">
              <a:solidFill>
                <a:schemeClr val="lt1"/>
              </a:solidFill>
              <a:latin typeface="Times New Roman"/>
              <a:ea typeface="Times New Roman"/>
              <a:cs typeface="Times New Roman"/>
              <a:sym typeface="Times New Roman"/>
            </a:endParaRPr>
          </a:p>
        </p:txBody>
      </p:sp>
      <p:pic>
        <p:nvPicPr>
          <p:cNvPr id="155" name="Google Shape;155;p24"/>
          <p:cNvPicPr preferRelativeResize="0"/>
          <p:nvPr/>
        </p:nvPicPr>
        <p:blipFill>
          <a:blip r:embed="rId3">
            <a:alphaModFix/>
          </a:blip>
          <a:stretch>
            <a:fillRect/>
          </a:stretch>
        </p:blipFill>
        <p:spPr>
          <a:xfrm>
            <a:off x="562325" y="3060000"/>
            <a:ext cx="1427976" cy="1427976"/>
          </a:xfrm>
          <a:prstGeom prst="rect">
            <a:avLst/>
          </a:prstGeom>
          <a:noFill/>
          <a:ln>
            <a:noFill/>
          </a:ln>
        </p:spPr>
      </p:pic>
      <p:pic>
        <p:nvPicPr>
          <p:cNvPr id="156" name="Google Shape;156;p24"/>
          <p:cNvPicPr preferRelativeResize="0"/>
          <p:nvPr/>
        </p:nvPicPr>
        <p:blipFill>
          <a:blip r:embed="rId4">
            <a:alphaModFix/>
          </a:blip>
          <a:stretch>
            <a:fillRect/>
          </a:stretch>
        </p:blipFill>
        <p:spPr>
          <a:xfrm>
            <a:off x="2059475" y="3263228"/>
            <a:ext cx="1428000" cy="1021500"/>
          </a:xfrm>
          <a:prstGeom prst="roundRect">
            <a:avLst>
              <a:gd fmla="val 16667" name="adj"/>
            </a:avLst>
          </a:prstGeom>
          <a:noFill/>
          <a:ln>
            <a:noFill/>
          </a:ln>
        </p:spPr>
      </p:pic>
      <p:pic>
        <p:nvPicPr>
          <p:cNvPr id="157" name="Google Shape;157;p24"/>
          <p:cNvPicPr preferRelativeResize="0"/>
          <p:nvPr/>
        </p:nvPicPr>
        <p:blipFill>
          <a:blip r:embed="rId5">
            <a:alphaModFix/>
          </a:blip>
          <a:stretch>
            <a:fillRect/>
          </a:stretch>
        </p:blipFill>
        <p:spPr>
          <a:xfrm>
            <a:off x="3727025" y="3263225"/>
            <a:ext cx="2167901" cy="1174000"/>
          </a:xfrm>
          <a:prstGeom prst="rect">
            <a:avLst/>
          </a:prstGeom>
          <a:noFill/>
          <a:ln>
            <a:noFill/>
          </a:ln>
        </p:spPr>
      </p:pic>
      <p:pic>
        <p:nvPicPr>
          <p:cNvPr id="158" name="Google Shape;158;p24"/>
          <p:cNvPicPr preferRelativeResize="0"/>
          <p:nvPr/>
        </p:nvPicPr>
        <p:blipFill>
          <a:blip r:embed="rId6">
            <a:alphaModFix/>
          </a:blip>
          <a:stretch>
            <a:fillRect/>
          </a:stretch>
        </p:blipFill>
        <p:spPr>
          <a:xfrm>
            <a:off x="6394500" y="271825"/>
            <a:ext cx="2084686" cy="2779551"/>
          </a:xfrm>
          <a:prstGeom prst="rect">
            <a:avLst/>
          </a:prstGeom>
          <a:noFill/>
          <a:ln cap="flat" cmpd="sng" w="9525">
            <a:solidFill>
              <a:schemeClr val="dk1"/>
            </a:solidFill>
            <a:prstDash val="solid"/>
            <a:round/>
            <a:headEnd len="sm" w="sm" type="none"/>
            <a:tailEnd len="sm" w="sm" type="none"/>
          </a:ln>
        </p:spPr>
      </p:pic>
      <p:pic>
        <p:nvPicPr>
          <p:cNvPr id="159" name="Google Shape;159;p24"/>
          <p:cNvPicPr preferRelativeResize="0"/>
          <p:nvPr/>
        </p:nvPicPr>
        <p:blipFill>
          <a:blip r:embed="rId7">
            <a:alphaModFix/>
          </a:blip>
          <a:stretch>
            <a:fillRect/>
          </a:stretch>
        </p:blipFill>
        <p:spPr>
          <a:xfrm>
            <a:off x="7178425" y="2651725"/>
            <a:ext cx="1683395" cy="22445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5693125" y="2092725"/>
            <a:ext cx="2708274" cy="2862026"/>
          </a:xfrm>
          <a:prstGeom prst="rect">
            <a:avLst/>
          </a:prstGeom>
          <a:noFill/>
          <a:ln cap="flat" cmpd="sng" w="9525">
            <a:solidFill>
              <a:schemeClr val="dk1"/>
            </a:solidFill>
            <a:prstDash val="solid"/>
            <a:round/>
            <a:headEnd len="sm" w="sm" type="none"/>
            <a:tailEnd len="sm" w="sm" type="none"/>
          </a:ln>
        </p:spPr>
      </p:pic>
      <p:pic>
        <p:nvPicPr>
          <p:cNvPr id="165" name="Google Shape;165;p25"/>
          <p:cNvPicPr preferRelativeResize="0"/>
          <p:nvPr/>
        </p:nvPicPr>
        <p:blipFill>
          <a:blip r:embed="rId4">
            <a:alphaModFix/>
          </a:blip>
          <a:stretch>
            <a:fillRect/>
          </a:stretch>
        </p:blipFill>
        <p:spPr>
          <a:xfrm>
            <a:off x="285475" y="2660600"/>
            <a:ext cx="4127924" cy="2246399"/>
          </a:xfrm>
          <a:prstGeom prst="rect">
            <a:avLst/>
          </a:prstGeom>
          <a:noFill/>
          <a:ln cap="flat" cmpd="sng" w="9525">
            <a:solidFill>
              <a:schemeClr val="dk1"/>
            </a:solidFill>
            <a:prstDash val="solid"/>
            <a:round/>
            <a:headEnd len="sm" w="sm" type="none"/>
            <a:tailEnd len="sm" w="sm" type="none"/>
          </a:ln>
        </p:spPr>
      </p:pic>
      <p:sp>
        <p:nvSpPr>
          <p:cNvPr id="166" name="Google Shape;166;p25"/>
          <p:cNvSpPr txBox="1"/>
          <p:nvPr/>
        </p:nvSpPr>
        <p:spPr>
          <a:xfrm>
            <a:off x="3261725" y="4730700"/>
            <a:ext cx="1911300" cy="315600"/>
          </a:xfrm>
          <a:prstGeom prst="rect">
            <a:avLst/>
          </a:prstGeom>
          <a:solidFill>
            <a:srgbClr val="66666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Times New Roman"/>
                <a:ea typeface="Times New Roman"/>
                <a:cs typeface="Times New Roman"/>
                <a:sym typeface="Times New Roman"/>
              </a:rPr>
              <a:t>ASANA (TASK MANAGEMENT)</a:t>
            </a:r>
            <a:endParaRPr sz="900">
              <a:solidFill>
                <a:schemeClr val="dk1"/>
              </a:solidFill>
              <a:latin typeface="Times New Roman"/>
              <a:ea typeface="Times New Roman"/>
              <a:cs typeface="Times New Roman"/>
              <a:sym typeface="Times New Roman"/>
            </a:endParaRPr>
          </a:p>
        </p:txBody>
      </p:sp>
      <p:sp>
        <p:nvSpPr>
          <p:cNvPr id="167" name="Google Shape;167;p25"/>
          <p:cNvSpPr txBox="1"/>
          <p:nvPr/>
        </p:nvSpPr>
        <p:spPr>
          <a:xfrm>
            <a:off x="7230200" y="4715350"/>
            <a:ext cx="1724100" cy="315600"/>
          </a:xfrm>
          <a:prstGeom prst="rect">
            <a:avLst/>
          </a:prstGeom>
          <a:solidFill>
            <a:srgbClr val="66666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Times New Roman"/>
                <a:ea typeface="Times New Roman"/>
                <a:cs typeface="Times New Roman"/>
                <a:sym typeface="Times New Roman"/>
              </a:rPr>
              <a:t>ASANA TASK EXAMPLE</a:t>
            </a:r>
            <a:endParaRPr sz="900">
              <a:solidFill>
                <a:schemeClr val="dk1"/>
              </a:solidFill>
              <a:latin typeface="Times New Roman"/>
              <a:ea typeface="Times New Roman"/>
              <a:cs typeface="Times New Roman"/>
              <a:sym typeface="Times New Roman"/>
            </a:endParaRPr>
          </a:p>
        </p:txBody>
      </p:sp>
      <p:pic>
        <p:nvPicPr>
          <p:cNvPr id="168" name="Google Shape;168;p25"/>
          <p:cNvPicPr preferRelativeResize="0"/>
          <p:nvPr/>
        </p:nvPicPr>
        <p:blipFill>
          <a:blip r:embed="rId5">
            <a:alphaModFix/>
          </a:blip>
          <a:stretch>
            <a:fillRect/>
          </a:stretch>
        </p:blipFill>
        <p:spPr>
          <a:xfrm>
            <a:off x="579875" y="146925"/>
            <a:ext cx="3079699" cy="2246401"/>
          </a:xfrm>
          <a:prstGeom prst="rect">
            <a:avLst/>
          </a:prstGeom>
          <a:noFill/>
          <a:ln cap="flat" cmpd="sng" w="9525">
            <a:solidFill>
              <a:schemeClr val="dk1"/>
            </a:solidFill>
            <a:prstDash val="solid"/>
            <a:round/>
            <a:headEnd len="sm" w="sm" type="none"/>
            <a:tailEnd len="sm" w="sm" type="none"/>
          </a:ln>
        </p:spPr>
      </p:pic>
      <p:sp>
        <p:nvSpPr>
          <p:cNvPr id="169" name="Google Shape;169;p25"/>
          <p:cNvSpPr txBox="1"/>
          <p:nvPr/>
        </p:nvSpPr>
        <p:spPr>
          <a:xfrm>
            <a:off x="2509525" y="2184150"/>
            <a:ext cx="1846500" cy="315600"/>
          </a:xfrm>
          <a:prstGeom prst="rect">
            <a:avLst/>
          </a:prstGeom>
          <a:solidFill>
            <a:srgbClr val="66666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Times New Roman"/>
                <a:ea typeface="Times New Roman"/>
                <a:cs typeface="Times New Roman"/>
                <a:sym typeface="Times New Roman"/>
              </a:rPr>
              <a:t>“PREVIOUS-MEETING-TOPIC”</a:t>
            </a:r>
            <a:endParaRPr sz="900">
              <a:solidFill>
                <a:schemeClr val="dk1"/>
              </a:solidFill>
              <a:latin typeface="Times New Roman"/>
              <a:ea typeface="Times New Roman"/>
              <a:cs typeface="Times New Roman"/>
              <a:sym typeface="Times New Roman"/>
            </a:endParaRPr>
          </a:p>
        </p:txBody>
      </p:sp>
      <p:pic>
        <p:nvPicPr>
          <p:cNvPr id="170" name="Google Shape;170;p25"/>
          <p:cNvPicPr preferRelativeResize="0"/>
          <p:nvPr/>
        </p:nvPicPr>
        <p:blipFill>
          <a:blip r:embed="rId6">
            <a:alphaModFix/>
          </a:blip>
          <a:stretch>
            <a:fillRect/>
          </a:stretch>
        </p:blipFill>
        <p:spPr>
          <a:xfrm>
            <a:off x="4793825" y="146926"/>
            <a:ext cx="1886625" cy="1661475"/>
          </a:xfrm>
          <a:prstGeom prst="rect">
            <a:avLst/>
          </a:prstGeom>
          <a:noFill/>
          <a:ln cap="flat" cmpd="sng" w="9525">
            <a:solidFill>
              <a:schemeClr val="dk1"/>
            </a:solidFill>
            <a:prstDash val="solid"/>
            <a:round/>
            <a:headEnd len="sm" w="sm" type="none"/>
            <a:tailEnd len="sm" w="sm" type="none"/>
          </a:ln>
        </p:spPr>
      </p:pic>
      <p:sp>
        <p:nvSpPr>
          <p:cNvPr id="171" name="Google Shape;171;p25"/>
          <p:cNvSpPr txBox="1"/>
          <p:nvPr/>
        </p:nvSpPr>
        <p:spPr>
          <a:xfrm>
            <a:off x="6207838" y="1606025"/>
            <a:ext cx="1455000" cy="315600"/>
          </a:xfrm>
          <a:prstGeom prst="rect">
            <a:avLst/>
          </a:prstGeom>
          <a:solidFill>
            <a:srgbClr val="666666"/>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Times New Roman"/>
                <a:ea typeface="Times New Roman"/>
                <a:cs typeface="Times New Roman"/>
                <a:sym typeface="Times New Roman"/>
              </a:rPr>
              <a:t>DISCORD CHANNELS</a:t>
            </a:r>
            <a:endParaRPr sz="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Source Code Management</a:t>
            </a:r>
            <a:endParaRPr>
              <a:solidFill>
                <a:schemeClr val="lt1"/>
              </a:solidFill>
              <a:latin typeface="Times New Roman"/>
              <a:ea typeface="Times New Roman"/>
              <a:cs typeface="Times New Roman"/>
              <a:sym typeface="Times New Roman"/>
            </a:endParaRPr>
          </a:p>
        </p:txBody>
      </p:sp>
      <p:sp>
        <p:nvSpPr>
          <p:cNvPr id="177" name="Google Shape;177;p26"/>
          <p:cNvSpPr txBox="1"/>
          <p:nvPr/>
        </p:nvSpPr>
        <p:spPr>
          <a:xfrm>
            <a:off x="420025" y="1083225"/>
            <a:ext cx="3340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GitHub:</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Branches</a:t>
            </a:r>
            <a:endParaRPr sz="18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We had established a dev branch for the first few Milestones</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All the big changes we wanted to test would be here</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While this was helpful, we focused our efforts on separate front and back end branches</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Some time down the road</a:t>
            </a:r>
            <a:r>
              <a:rPr lang="en" sz="1200">
                <a:solidFill>
                  <a:schemeClr val="lt1"/>
                </a:solidFill>
              </a:rPr>
              <a:t>, we settled on making separate branches for Front-end and Back-end</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This way we could reduce the file size for local repos</a:t>
            </a:r>
            <a:endParaRPr sz="1200">
              <a:solidFill>
                <a:schemeClr val="lt1"/>
              </a:solidFill>
            </a:endParaRPr>
          </a:p>
        </p:txBody>
      </p:sp>
      <p:pic>
        <p:nvPicPr>
          <p:cNvPr id="178" name="Google Shape;178;p26"/>
          <p:cNvPicPr preferRelativeResize="0"/>
          <p:nvPr/>
        </p:nvPicPr>
        <p:blipFill rotWithShape="1">
          <a:blip r:embed="rId3">
            <a:alphaModFix/>
          </a:blip>
          <a:srcRect b="0" l="0" r="32696" t="0"/>
          <a:stretch/>
        </p:blipFill>
        <p:spPr>
          <a:xfrm>
            <a:off x="3760525" y="1083225"/>
            <a:ext cx="5071774" cy="38350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Source Code Management</a:t>
            </a:r>
            <a:endParaRPr>
              <a:solidFill>
                <a:schemeClr val="lt1"/>
              </a:solidFill>
              <a:latin typeface="Times New Roman"/>
              <a:ea typeface="Times New Roman"/>
              <a:cs typeface="Times New Roman"/>
              <a:sym typeface="Times New Roman"/>
            </a:endParaRPr>
          </a:p>
        </p:txBody>
      </p:sp>
      <p:sp>
        <p:nvSpPr>
          <p:cNvPr id="184" name="Google Shape;184;p27"/>
          <p:cNvSpPr txBox="1"/>
          <p:nvPr/>
        </p:nvSpPr>
        <p:spPr>
          <a:xfrm>
            <a:off x="4572000" y="1017725"/>
            <a:ext cx="39687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GitHub:</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Commits (pictured: master branch)</a:t>
            </a:r>
            <a:endParaRPr sz="18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Usually small features that either exist on their own or build to a whole</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Here were some of the last few commit we made before M4</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Not much in the way of detailed changes</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Not much instances where changes needed to be rolled back</a:t>
            </a:r>
            <a:endParaRPr sz="1200">
              <a:solidFill>
                <a:schemeClr val="lt1"/>
              </a:solidFill>
            </a:endParaRPr>
          </a:p>
        </p:txBody>
      </p:sp>
      <p:pic>
        <p:nvPicPr>
          <p:cNvPr id="185" name="Google Shape;185;p27"/>
          <p:cNvPicPr preferRelativeResize="0"/>
          <p:nvPr/>
        </p:nvPicPr>
        <p:blipFill rotWithShape="1">
          <a:blip r:embed="rId3">
            <a:alphaModFix/>
          </a:blip>
          <a:srcRect b="33202" l="0" r="58155" t="11478"/>
          <a:stretch/>
        </p:blipFill>
        <p:spPr>
          <a:xfrm>
            <a:off x="311700" y="1349325"/>
            <a:ext cx="3866351" cy="3602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Source Code Management</a:t>
            </a:r>
            <a:endParaRPr>
              <a:solidFill>
                <a:schemeClr val="lt1"/>
              </a:solidFill>
              <a:latin typeface="Times New Roman"/>
              <a:ea typeface="Times New Roman"/>
              <a:cs typeface="Times New Roman"/>
              <a:sym typeface="Times New Roman"/>
            </a:endParaRPr>
          </a:p>
        </p:txBody>
      </p:sp>
      <p:sp>
        <p:nvSpPr>
          <p:cNvPr id="191" name="Google Shape;191;p28"/>
          <p:cNvSpPr txBox="1"/>
          <p:nvPr/>
        </p:nvSpPr>
        <p:spPr>
          <a:xfrm>
            <a:off x="311700" y="1017725"/>
            <a:ext cx="3968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GitHub:</a:t>
            </a:r>
            <a:endParaRPr sz="12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Pull Requests</a:t>
            </a:r>
            <a:endParaRPr sz="18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We kept the feature branches up after we merged them with the dev branch.</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This was kept mostly for archival purposes and to track our features</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We faced merge conflicts a few times</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These emerged from deleting the contents of previous Milestones to reduce file size for future builds</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Master branch was unaffected</a:t>
            </a:r>
            <a:endParaRPr sz="12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Code Review</a:t>
            </a:r>
            <a:endParaRPr sz="18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Our front and back end leads were the ones in charge of review</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Everyone else could leave feedback, but leads had final verdict</a:t>
            </a:r>
            <a:endParaRPr sz="1200">
              <a:solidFill>
                <a:schemeClr val="lt1"/>
              </a:solidFill>
            </a:endParaRPr>
          </a:p>
        </p:txBody>
      </p:sp>
      <p:pic>
        <p:nvPicPr>
          <p:cNvPr id="192" name="Google Shape;192;p28"/>
          <p:cNvPicPr preferRelativeResize="0"/>
          <p:nvPr/>
        </p:nvPicPr>
        <p:blipFill rotWithShape="1">
          <a:blip r:embed="rId3">
            <a:alphaModFix/>
          </a:blip>
          <a:srcRect b="39889" l="0" r="61442" t="0"/>
          <a:stretch/>
        </p:blipFill>
        <p:spPr>
          <a:xfrm>
            <a:off x="5593900" y="1017725"/>
            <a:ext cx="3238399" cy="3901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Source Code Management</a:t>
            </a:r>
            <a:endParaRPr>
              <a:solidFill>
                <a:schemeClr val="lt1"/>
              </a:solidFill>
              <a:latin typeface="Times New Roman"/>
              <a:ea typeface="Times New Roman"/>
              <a:cs typeface="Times New Roman"/>
              <a:sym typeface="Times New Roman"/>
            </a:endParaRPr>
          </a:p>
        </p:txBody>
      </p:sp>
      <p:sp>
        <p:nvSpPr>
          <p:cNvPr id="198" name="Google Shape;198;p29"/>
          <p:cNvSpPr txBox="1"/>
          <p:nvPr/>
        </p:nvSpPr>
        <p:spPr>
          <a:xfrm>
            <a:off x="4521875" y="1127425"/>
            <a:ext cx="4300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(Some extra screenshots of our git repo)</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Left is commit history for pull request</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Below are some conflicts we faced before merging</a:t>
            </a:r>
            <a:endParaRPr sz="1800">
              <a:solidFill>
                <a:schemeClr val="lt1"/>
              </a:solidFill>
            </a:endParaRPr>
          </a:p>
        </p:txBody>
      </p:sp>
      <p:pic>
        <p:nvPicPr>
          <p:cNvPr id="199" name="Google Shape;199;p29"/>
          <p:cNvPicPr preferRelativeResize="0"/>
          <p:nvPr/>
        </p:nvPicPr>
        <p:blipFill rotWithShape="1">
          <a:blip r:embed="rId3">
            <a:alphaModFix/>
          </a:blip>
          <a:srcRect b="21072" l="0" r="14022" t="6337"/>
          <a:stretch/>
        </p:blipFill>
        <p:spPr>
          <a:xfrm>
            <a:off x="179050" y="1083225"/>
            <a:ext cx="4342825" cy="3506774"/>
          </a:xfrm>
          <a:prstGeom prst="rect">
            <a:avLst/>
          </a:prstGeom>
          <a:noFill/>
          <a:ln>
            <a:noFill/>
          </a:ln>
        </p:spPr>
      </p:pic>
      <p:pic>
        <p:nvPicPr>
          <p:cNvPr id="200" name="Google Shape;200;p29"/>
          <p:cNvPicPr preferRelativeResize="0"/>
          <p:nvPr/>
        </p:nvPicPr>
        <p:blipFill>
          <a:blip r:embed="rId4">
            <a:alphaModFix/>
          </a:blip>
          <a:stretch>
            <a:fillRect/>
          </a:stretch>
        </p:blipFill>
        <p:spPr>
          <a:xfrm>
            <a:off x="4661325" y="2855750"/>
            <a:ext cx="4317325" cy="19164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Remote Server with Amazon EC2</a:t>
            </a:r>
            <a:endParaRPr>
              <a:solidFill>
                <a:schemeClr val="lt1"/>
              </a:solidFill>
              <a:latin typeface="Times New Roman"/>
              <a:ea typeface="Times New Roman"/>
              <a:cs typeface="Times New Roman"/>
              <a:sym typeface="Times New Roman"/>
            </a:endParaRPr>
          </a:p>
        </p:txBody>
      </p:sp>
      <p:pic>
        <p:nvPicPr>
          <p:cNvPr id="206" name="Google Shape;206;p30"/>
          <p:cNvPicPr preferRelativeResize="0"/>
          <p:nvPr/>
        </p:nvPicPr>
        <p:blipFill>
          <a:blip r:embed="rId3">
            <a:alphaModFix/>
          </a:blip>
          <a:stretch>
            <a:fillRect/>
          </a:stretch>
        </p:blipFill>
        <p:spPr>
          <a:xfrm>
            <a:off x="140950" y="1130400"/>
            <a:ext cx="6347251" cy="2882699"/>
          </a:xfrm>
          <a:prstGeom prst="rect">
            <a:avLst/>
          </a:prstGeom>
          <a:noFill/>
          <a:ln>
            <a:noFill/>
          </a:ln>
        </p:spPr>
      </p:pic>
      <p:pic>
        <p:nvPicPr>
          <p:cNvPr id="207" name="Google Shape;207;p30"/>
          <p:cNvPicPr preferRelativeResize="0"/>
          <p:nvPr/>
        </p:nvPicPr>
        <p:blipFill>
          <a:blip r:embed="rId4">
            <a:alphaModFix/>
          </a:blip>
          <a:stretch>
            <a:fillRect/>
          </a:stretch>
        </p:blipFill>
        <p:spPr>
          <a:xfrm>
            <a:off x="2464925" y="2135850"/>
            <a:ext cx="6559451" cy="288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MongoDB Atlas</a:t>
            </a:r>
            <a:endParaRPr>
              <a:solidFill>
                <a:schemeClr val="lt1"/>
              </a:solidFill>
              <a:latin typeface="Times New Roman"/>
              <a:ea typeface="Times New Roman"/>
              <a:cs typeface="Times New Roman"/>
              <a:sym typeface="Times New Roman"/>
            </a:endParaRPr>
          </a:p>
        </p:txBody>
      </p:sp>
      <p:pic>
        <p:nvPicPr>
          <p:cNvPr id="213" name="Google Shape;213;p31"/>
          <p:cNvPicPr preferRelativeResize="0"/>
          <p:nvPr/>
        </p:nvPicPr>
        <p:blipFill rotWithShape="1">
          <a:blip r:embed="rId3">
            <a:alphaModFix/>
          </a:blip>
          <a:srcRect b="-4460" l="-2225" r="-2235" t="0"/>
          <a:stretch/>
        </p:blipFill>
        <p:spPr>
          <a:xfrm>
            <a:off x="271575" y="957575"/>
            <a:ext cx="8600849" cy="4138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243100" y="205725"/>
            <a:ext cx="8520600" cy="101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400">
                <a:solidFill>
                  <a:srgbClr val="000000"/>
                </a:solidFill>
                <a:latin typeface="Times New Roman"/>
                <a:ea typeface="Times New Roman"/>
                <a:cs typeface="Times New Roman"/>
                <a:sym typeface="Times New Roman"/>
              </a:rPr>
              <a:t>What we offer</a:t>
            </a:r>
            <a:endParaRPr sz="3400">
              <a:solidFill>
                <a:srgbClr val="000000"/>
              </a:solidFill>
              <a:latin typeface="Times New Roman"/>
              <a:ea typeface="Times New Roman"/>
              <a:cs typeface="Times New Roman"/>
              <a:sym typeface="Times New Roman"/>
            </a:endParaRPr>
          </a:p>
        </p:txBody>
      </p:sp>
      <p:sp>
        <p:nvSpPr>
          <p:cNvPr id="61" name="Google Shape;61;p14"/>
          <p:cNvSpPr txBox="1"/>
          <p:nvPr>
            <p:ph idx="1" type="subTitle"/>
          </p:nvPr>
        </p:nvSpPr>
        <p:spPr>
          <a:xfrm>
            <a:off x="360700" y="1224525"/>
            <a:ext cx="2946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Key Features</a:t>
            </a:r>
            <a:endParaRPr>
              <a:solidFill>
                <a:schemeClr val="lt1"/>
              </a:solidFill>
              <a:latin typeface="Times New Roman"/>
              <a:ea typeface="Times New Roman"/>
              <a:cs typeface="Times New Roman"/>
              <a:sym typeface="Times New Roman"/>
            </a:endParaRPr>
          </a:p>
        </p:txBody>
      </p:sp>
      <p:sp>
        <p:nvSpPr>
          <p:cNvPr id="62" name="Google Shape;62;p14"/>
          <p:cNvSpPr txBox="1"/>
          <p:nvPr/>
        </p:nvSpPr>
        <p:spPr>
          <a:xfrm>
            <a:off x="450650" y="2135800"/>
            <a:ext cx="56433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Recipe Home - feed</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Recipe Search</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Ingredient Mixer</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Cooking Mode</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Recipe Collection</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Difficulty Bar</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en" sz="1600">
                <a:solidFill>
                  <a:schemeClr val="lt1"/>
                </a:solidFill>
                <a:latin typeface="Times New Roman"/>
                <a:ea typeface="Times New Roman"/>
                <a:cs typeface="Times New Roman"/>
                <a:sym typeface="Times New Roman"/>
              </a:rPr>
              <a:t>Add Recipe</a:t>
            </a:r>
            <a:endParaRPr sz="1600">
              <a:solidFill>
                <a:schemeClr val="lt1"/>
              </a:solidFill>
              <a:latin typeface="Times New Roman"/>
              <a:ea typeface="Times New Roman"/>
              <a:cs typeface="Times New Roman"/>
              <a:sym typeface="Times New Roman"/>
            </a:endParaRPr>
          </a:p>
        </p:txBody>
      </p:sp>
      <p:pic>
        <p:nvPicPr>
          <p:cNvPr id="63" name="Google Shape;63;p14"/>
          <p:cNvPicPr preferRelativeResize="0"/>
          <p:nvPr/>
        </p:nvPicPr>
        <p:blipFill>
          <a:blip r:embed="rId3">
            <a:alphaModFix/>
          </a:blip>
          <a:stretch>
            <a:fillRect/>
          </a:stretch>
        </p:blipFill>
        <p:spPr>
          <a:xfrm flipH="1">
            <a:off x="5652950" y="1791750"/>
            <a:ext cx="2674625" cy="27452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217" name="Shape 217"/>
        <p:cNvGrpSpPr/>
        <p:nvPr/>
      </p:nvGrpSpPr>
      <p:grpSpPr>
        <a:xfrm>
          <a:off x="0" y="0"/>
          <a:ext cx="0" cy="0"/>
          <a:chOff x="0" y="0"/>
          <a:chExt cx="0" cy="0"/>
        </a:xfrm>
      </p:grpSpPr>
      <p:sp>
        <p:nvSpPr>
          <p:cNvPr id="218" name="Google Shape;21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Backend Source Code</a:t>
            </a:r>
            <a:endParaRPr>
              <a:solidFill>
                <a:schemeClr val="lt1"/>
              </a:solidFill>
              <a:latin typeface="Times New Roman"/>
              <a:ea typeface="Times New Roman"/>
              <a:cs typeface="Times New Roman"/>
              <a:sym typeface="Times New Roman"/>
            </a:endParaRPr>
          </a:p>
        </p:txBody>
      </p:sp>
      <p:pic>
        <p:nvPicPr>
          <p:cNvPr id="219" name="Google Shape;219;p32"/>
          <p:cNvPicPr preferRelativeResize="0"/>
          <p:nvPr/>
        </p:nvPicPr>
        <p:blipFill>
          <a:blip r:embed="rId3">
            <a:alphaModFix/>
          </a:blip>
          <a:stretch>
            <a:fillRect/>
          </a:stretch>
        </p:blipFill>
        <p:spPr>
          <a:xfrm>
            <a:off x="664625" y="956700"/>
            <a:ext cx="7501301"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Backend Source Code</a:t>
            </a:r>
            <a:endParaRPr>
              <a:solidFill>
                <a:schemeClr val="lt1"/>
              </a:solidFill>
              <a:latin typeface="Times New Roman"/>
              <a:ea typeface="Times New Roman"/>
              <a:cs typeface="Times New Roman"/>
              <a:sym typeface="Times New Roman"/>
            </a:endParaRPr>
          </a:p>
        </p:txBody>
      </p:sp>
      <p:pic>
        <p:nvPicPr>
          <p:cNvPr id="225" name="Google Shape;225;p33"/>
          <p:cNvPicPr preferRelativeResize="0"/>
          <p:nvPr/>
        </p:nvPicPr>
        <p:blipFill>
          <a:blip r:embed="rId3">
            <a:alphaModFix/>
          </a:blip>
          <a:stretch>
            <a:fillRect/>
          </a:stretch>
        </p:blipFill>
        <p:spPr>
          <a:xfrm>
            <a:off x="600600" y="946025"/>
            <a:ext cx="7485994" cy="3820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Backend Source Code</a:t>
            </a:r>
            <a:endParaRPr>
              <a:solidFill>
                <a:schemeClr val="lt1"/>
              </a:solidFill>
              <a:latin typeface="Times New Roman"/>
              <a:ea typeface="Times New Roman"/>
              <a:cs typeface="Times New Roman"/>
              <a:sym typeface="Times New Roman"/>
            </a:endParaRPr>
          </a:p>
        </p:txBody>
      </p:sp>
      <p:pic>
        <p:nvPicPr>
          <p:cNvPr id="231" name="Google Shape;231;p34"/>
          <p:cNvPicPr preferRelativeResize="0"/>
          <p:nvPr/>
        </p:nvPicPr>
        <p:blipFill>
          <a:blip r:embed="rId3">
            <a:alphaModFix/>
          </a:blip>
          <a:stretch>
            <a:fillRect/>
          </a:stretch>
        </p:blipFill>
        <p:spPr>
          <a:xfrm>
            <a:off x="600600" y="932350"/>
            <a:ext cx="7470744" cy="3820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235" name="Shape 235"/>
        <p:cNvGrpSpPr/>
        <p:nvPr/>
      </p:nvGrpSpPr>
      <p:grpSpPr>
        <a:xfrm>
          <a:off x="0" y="0"/>
          <a:ext cx="0" cy="0"/>
          <a:chOff x="0" y="0"/>
          <a:chExt cx="0" cy="0"/>
        </a:xfrm>
      </p:grpSpPr>
      <p:sp>
        <p:nvSpPr>
          <p:cNvPr id="236" name="Google Shape;236;p35"/>
          <p:cNvSpPr txBox="1"/>
          <p:nvPr>
            <p:ph type="title"/>
          </p:nvPr>
        </p:nvSpPr>
        <p:spPr>
          <a:xfrm>
            <a:off x="311700" y="20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Team Building</a:t>
            </a:r>
            <a:endParaRPr>
              <a:solidFill>
                <a:schemeClr val="lt1"/>
              </a:solidFill>
              <a:latin typeface="Times New Roman"/>
              <a:ea typeface="Times New Roman"/>
              <a:cs typeface="Times New Roman"/>
              <a:sym typeface="Times New Roman"/>
            </a:endParaRPr>
          </a:p>
        </p:txBody>
      </p:sp>
      <p:pic>
        <p:nvPicPr>
          <p:cNvPr id="237" name="Google Shape;237;p35"/>
          <p:cNvPicPr preferRelativeResize="0"/>
          <p:nvPr/>
        </p:nvPicPr>
        <p:blipFill>
          <a:blip r:embed="rId3">
            <a:alphaModFix/>
          </a:blip>
          <a:stretch>
            <a:fillRect/>
          </a:stretch>
        </p:blipFill>
        <p:spPr>
          <a:xfrm>
            <a:off x="6118625" y="609750"/>
            <a:ext cx="2448329" cy="3264428"/>
          </a:xfrm>
          <a:prstGeom prst="rect">
            <a:avLst/>
          </a:prstGeom>
          <a:noFill/>
          <a:ln cap="flat" cmpd="sng" w="38100">
            <a:solidFill>
              <a:schemeClr val="dk2"/>
            </a:solidFill>
            <a:prstDash val="solid"/>
            <a:round/>
            <a:headEnd len="sm" w="sm" type="none"/>
            <a:tailEnd len="sm" w="sm" type="none"/>
          </a:ln>
        </p:spPr>
      </p:pic>
      <p:pic>
        <p:nvPicPr>
          <p:cNvPr id="238" name="Google Shape;238;p35"/>
          <p:cNvPicPr preferRelativeResize="0"/>
          <p:nvPr/>
        </p:nvPicPr>
        <p:blipFill>
          <a:blip r:embed="rId4">
            <a:alphaModFix/>
          </a:blip>
          <a:stretch>
            <a:fillRect/>
          </a:stretch>
        </p:blipFill>
        <p:spPr>
          <a:xfrm>
            <a:off x="3123675" y="2857450"/>
            <a:ext cx="2632402" cy="1974302"/>
          </a:xfrm>
          <a:prstGeom prst="rect">
            <a:avLst/>
          </a:prstGeom>
          <a:noFill/>
          <a:ln cap="flat" cmpd="sng" w="38100">
            <a:solidFill>
              <a:schemeClr val="dk2"/>
            </a:solidFill>
            <a:prstDash val="solid"/>
            <a:round/>
            <a:headEnd len="sm" w="sm" type="none"/>
            <a:tailEnd len="sm" w="sm" type="none"/>
          </a:ln>
        </p:spPr>
      </p:pic>
      <p:sp>
        <p:nvSpPr>
          <p:cNvPr id="239" name="Google Shape;239;p35"/>
          <p:cNvSpPr txBox="1"/>
          <p:nvPr/>
        </p:nvSpPr>
        <p:spPr>
          <a:xfrm>
            <a:off x="445125" y="823050"/>
            <a:ext cx="4740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How we foster a positive </a:t>
            </a:r>
            <a:r>
              <a:rPr lang="en" sz="1800">
                <a:solidFill>
                  <a:schemeClr val="lt1"/>
                </a:solidFill>
                <a:latin typeface="Times New Roman"/>
                <a:ea typeface="Times New Roman"/>
                <a:cs typeface="Times New Roman"/>
                <a:sym typeface="Times New Roman"/>
              </a:rPr>
              <a:t>environment</a:t>
            </a:r>
            <a:r>
              <a:rPr lang="en" sz="1800">
                <a:solidFill>
                  <a:schemeClr val="lt1"/>
                </a:solidFill>
                <a:latin typeface="Times New Roman"/>
                <a:ea typeface="Times New Roman"/>
                <a:cs typeface="Times New Roman"/>
                <a:sym typeface="Times New Roman"/>
              </a:rPr>
              <a:t>:</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By ensuring everyone feels supportive</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By not solely talking about our application (making room to talk about other things like each others hobbies/interests)</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20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Members &amp; Roles</a:t>
            </a:r>
            <a:endParaRPr>
              <a:solidFill>
                <a:schemeClr val="lt1"/>
              </a:solidFill>
              <a:latin typeface="Times New Roman"/>
              <a:ea typeface="Times New Roman"/>
              <a:cs typeface="Times New Roman"/>
              <a:sym typeface="Times New Roman"/>
            </a:endParaRPr>
          </a:p>
        </p:txBody>
      </p:sp>
      <p:graphicFrame>
        <p:nvGraphicFramePr>
          <p:cNvPr id="245" name="Google Shape;245;p36"/>
          <p:cNvGraphicFramePr/>
          <p:nvPr/>
        </p:nvGraphicFramePr>
        <p:xfrm>
          <a:off x="262075" y="804700"/>
          <a:ext cx="3000000" cy="3000000"/>
        </p:xfrm>
        <a:graphic>
          <a:graphicData uri="http://schemas.openxmlformats.org/drawingml/2006/table">
            <a:tbl>
              <a:tblPr>
                <a:noFill/>
                <a:tableStyleId>{08C0F122-139D-49F2-A8FA-684692E7744F}</a:tableStyleId>
              </a:tblPr>
              <a:tblGrid>
                <a:gridCol w="4255200"/>
                <a:gridCol w="4222600"/>
              </a:tblGrid>
              <a:tr h="915425">
                <a:tc>
                  <a:txBody>
                    <a:bodyPr/>
                    <a:lstStyle/>
                    <a:p>
                      <a:pPr indent="0" lvl="0" marL="0" rtl="0" algn="l">
                        <a:spcBef>
                          <a:spcPts val="0"/>
                        </a:spcBef>
                        <a:spcAft>
                          <a:spcPts val="0"/>
                        </a:spcAft>
                        <a:buNone/>
                      </a:pPr>
                      <a:r>
                        <a:rPr lang="en" u="sng">
                          <a:solidFill>
                            <a:schemeClr val="lt1"/>
                          </a:solidFill>
                          <a:latin typeface="Times New Roman"/>
                          <a:ea typeface="Times New Roman"/>
                          <a:cs typeface="Times New Roman"/>
                          <a:sym typeface="Times New Roman"/>
                        </a:rPr>
                        <a:t>Khalid Mehtab Khan </a:t>
                      </a:r>
                      <a:r>
                        <a:rPr lang="en">
                          <a:solidFill>
                            <a:schemeClr val="lt1"/>
                          </a:solidFill>
                          <a:latin typeface="Times New Roman"/>
                          <a:ea typeface="Times New Roman"/>
                          <a:cs typeface="Times New Roman"/>
                          <a:sym typeface="Times New Roman"/>
                        </a:rPr>
                        <a:t>    </a:t>
                      </a:r>
                      <a:r>
                        <a:rPr lang="en" sz="900">
                          <a:solidFill>
                            <a:schemeClr val="lt1"/>
                          </a:solidFill>
                          <a:latin typeface="Times New Roman"/>
                          <a:ea typeface="Times New Roman"/>
                          <a:cs typeface="Times New Roman"/>
                          <a:sym typeface="Times New Roman"/>
                        </a:rPr>
                        <a:t>Team Lead</a:t>
                      </a:r>
                      <a:endParaRPr sz="900">
                        <a:solidFill>
                          <a:schemeClr val="lt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u="sng">
                          <a:solidFill>
                            <a:schemeClr val="lt1"/>
                          </a:solidFill>
                          <a:latin typeface="Times New Roman"/>
                          <a:ea typeface="Times New Roman"/>
                          <a:cs typeface="Times New Roman"/>
                          <a:sym typeface="Times New Roman"/>
                        </a:rPr>
                        <a:t>Dat Vo</a:t>
                      </a:r>
                      <a:r>
                        <a:rPr lang="en" sz="900">
                          <a:solidFill>
                            <a:schemeClr val="lt1"/>
                          </a:solidFill>
                          <a:latin typeface="Times New Roman"/>
                          <a:ea typeface="Times New Roman"/>
                          <a:cs typeface="Times New Roman"/>
                          <a:sym typeface="Times New Roman"/>
                        </a:rPr>
                        <a:t>          Backend Lead</a:t>
                      </a:r>
                      <a:endParaRPr sz="900">
                        <a:solidFill>
                          <a:schemeClr val="lt1"/>
                        </a:solidFill>
                        <a:latin typeface="Times New Roman"/>
                        <a:ea typeface="Times New Roman"/>
                        <a:cs typeface="Times New Roman"/>
                        <a:sym typeface="Times New Roman"/>
                      </a:endParaRPr>
                    </a:p>
                  </a:txBody>
                  <a:tcPr marT="91425" marB="91425" marR="91425" marL="91425"/>
                </a:tc>
              </a:tr>
              <a:tr h="880300">
                <a:tc>
                  <a:txBody>
                    <a:bodyPr/>
                    <a:lstStyle/>
                    <a:p>
                      <a:pPr indent="0" lvl="0" marL="0" rtl="0" algn="l">
                        <a:spcBef>
                          <a:spcPts val="0"/>
                        </a:spcBef>
                        <a:spcAft>
                          <a:spcPts val="0"/>
                        </a:spcAft>
                        <a:buNone/>
                      </a:pPr>
                      <a:r>
                        <a:rPr lang="en" u="sng">
                          <a:solidFill>
                            <a:schemeClr val="lt1"/>
                          </a:solidFill>
                          <a:latin typeface="Times New Roman"/>
                          <a:ea typeface="Times New Roman"/>
                          <a:cs typeface="Times New Roman"/>
                          <a:sym typeface="Times New Roman"/>
                        </a:rPr>
                        <a:t>Jacob Perez</a:t>
                      </a:r>
                      <a:r>
                        <a:rPr lang="en" sz="900">
                          <a:solidFill>
                            <a:schemeClr val="lt1"/>
                          </a:solidFill>
                          <a:latin typeface="Times New Roman"/>
                          <a:ea typeface="Times New Roman"/>
                          <a:cs typeface="Times New Roman"/>
                          <a:sym typeface="Times New Roman"/>
                        </a:rPr>
                        <a:t>                           Github Master</a:t>
                      </a:r>
                      <a:endParaRPr sz="900">
                        <a:solidFill>
                          <a:schemeClr val="lt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u="sng">
                          <a:solidFill>
                            <a:schemeClr val="lt1"/>
                          </a:solidFill>
                          <a:latin typeface="Times New Roman"/>
                          <a:ea typeface="Times New Roman"/>
                          <a:cs typeface="Times New Roman"/>
                          <a:sym typeface="Times New Roman"/>
                        </a:rPr>
                        <a:t>Anish Khadka</a:t>
                      </a:r>
                      <a:r>
                        <a:rPr lang="en">
                          <a:solidFill>
                            <a:schemeClr val="lt1"/>
                          </a:solidFill>
                          <a:latin typeface="Times New Roman"/>
                          <a:ea typeface="Times New Roman"/>
                          <a:cs typeface="Times New Roman"/>
                          <a:sym typeface="Times New Roman"/>
                        </a:rPr>
                        <a:t>       </a:t>
                      </a:r>
                      <a:r>
                        <a:rPr lang="en" sz="900">
                          <a:solidFill>
                            <a:schemeClr val="lt1"/>
                          </a:solidFill>
                          <a:latin typeface="Times New Roman"/>
                          <a:ea typeface="Times New Roman"/>
                          <a:cs typeface="Times New Roman"/>
                          <a:sym typeface="Times New Roman"/>
                        </a:rPr>
                        <a:t>Frontend Lead</a:t>
                      </a:r>
                      <a:endParaRPr sz="900">
                        <a:solidFill>
                          <a:schemeClr val="lt1"/>
                        </a:solidFill>
                        <a:latin typeface="Times New Roman"/>
                        <a:ea typeface="Times New Roman"/>
                        <a:cs typeface="Times New Roman"/>
                        <a:sym typeface="Times New Roman"/>
                      </a:endParaRPr>
                    </a:p>
                  </a:txBody>
                  <a:tcPr marT="91425" marB="91425" marR="91425" marL="91425"/>
                </a:tc>
              </a:tr>
              <a:tr h="880300">
                <a:tc>
                  <a:txBody>
                    <a:bodyPr/>
                    <a:lstStyle/>
                    <a:p>
                      <a:pPr indent="0" lvl="0" marL="0" rtl="0" algn="l">
                        <a:spcBef>
                          <a:spcPts val="0"/>
                        </a:spcBef>
                        <a:spcAft>
                          <a:spcPts val="0"/>
                        </a:spcAft>
                        <a:buNone/>
                      </a:pPr>
                      <a:r>
                        <a:rPr lang="en" u="sng">
                          <a:latin typeface="Times New Roman"/>
                          <a:ea typeface="Times New Roman"/>
                          <a:cs typeface="Times New Roman"/>
                          <a:sym typeface="Times New Roman"/>
                        </a:rPr>
                        <a:t>Renee Sewak</a:t>
                      </a:r>
                      <a:r>
                        <a:rPr lang="en">
                          <a:latin typeface="Times New Roman"/>
                          <a:ea typeface="Times New Roman"/>
                          <a:cs typeface="Times New Roman"/>
                          <a:sym typeface="Times New Roman"/>
                        </a:rPr>
                        <a:t>               </a:t>
                      </a:r>
                      <a:r>
                        <a:rPr lang="en" sz="900">
                          <a:latin typeface="Times New Roman"/>
                          <a:ea typeface="Times New Roman"/>
                          <a:cs typeface="Times New Roman"/>
                          <a:sym typeface="Times New Roman"/>
                        </a:rPr>
                        <a:t>Scrum Master</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FEF8DD"/>
                      </a:solidFill>
                      <a:prstDash val="solid"/>
                      <a:round/>
                      <a:headEnd len="sm" w="sm" type="none"/>
                      <a:tailEnd len="sm" w="sm" type="none"/>
                    </a:lnB>
                  </a:tcPr>
                </a:tc>
              </a:tr>
            </a:tbl>
          </a:graphicData>
        </a:graphic>
      </p:graphicFrame>
      <p:pic>
        <p:nvPicPr>
          <p:cNvPr id="246" name="Google Shape;246;p36"/>
          <p:cNvPicPr preferRelativeResize="0"/>
          <p:nvPr/>
        </p:nvPicPr>
        <p:blipFill>
          <a:blip r:embed="rId3">
            <a:alphaModFix/>
          </a:blip>
          <a:stretch>
            <a:fillRect/>
          </a:stretch>
        </p:blipFill>
        <p:spPr>
          <a:xfrm>
            <a:off x="3513150" y="2634550"/>
            <a:ext cx="788700" cy="810600"/>
          </a:xfrm>
          <a:prstGeom prst="ellipse">
            <a:avLst/>
          </a:prstGeom>
          <a:noFill/>
          <a:ln>
            <a:noFill/>
          </a:ln>
        </p:spPr>
      </p:pic>
      <p:pic>
        <p:nvPicPr>
          <p:cNvPr id="247" name="Google Shape;247;p36"/>
          <p:cNvPicPr preferRelativeResize="0"/>
          <p:nvPr/>
        </p:nvPicPr>
        <p:blipFill>
          <a:blip r:embed="rId4">
            <a:alphaModFix/>
          </a:blip>
          <a:stretch>
            <a:fillRect/>
          </a:stretch>
        </p:blipFill>
        <p:spPr>
          <a:xfrm>
            <a:off x="3489125" y="1782148"/>
            <a:ext cx="788700" cy="789600"/>
          </a:xfrm>
          <a:prstGeom prst="ellipse">
            <a:avLst/>
          </a:prstGeom>
          <a:noFill/>
          <a:ln>
            <a:noFill/>
          </a:ln>
        </p:spPr>
      </p:pic>
      <p:pic>
        <p:nvPicPr>
          <p:cNvPr id="248" name="Google Shape;248;p36"/>
          <p:cNvPicPr preferRelativeResize="0"/>
          <p:nvPr/>
        </p:nvPicPr>
        <p:blipFill rotWithShape="1">
          <a:blip r:embed="rId5">
            <a:alphaModFix/>
          </a:blip>
          <a:srcRect b="3598" l="0" r="0" t="-338"/>
          <a:stretch/>
        </p:blipFill>
        <p:spPr>
          <a:xfrm>
            <a:off x="7689725" y="865400"/>
            <a:ext cx="788700" cy="784200"/>
          </a:xfrm>
          <a:prstGeom prst="ellipse">
            <a:avLst/>
          </a:prstGeom>
          <a:noFill/>
          <a:ln>
            <a:noFill/>
          </a:ln>
        </p:spPr>
      </p:pic>
      <p:pic>
        <p:nvPicPr>
          <p:cNvPr id="249" name="Google Shape;249;p36"/>
          <p:cNvPicPr preferRelativeResize="0"/>
          <p:nvPr/>
        </p:nvPicPr>
        <p:blipFill rotWithShape="1">
          <a:blip r:embed="rId6">
            <a:alphaModFix/>
          </a:blip>
          <a:srcRect b="0" l="59" r="49" t="0"/>
          <a:stretch/>
        </p:blipFill>
        <p:spPr>
          <a:xfrm>
            <a:off x="3489125" y="885536"/>
            <a:ext cx="788700" cy="789600"/>
          </a:xfrm>
          <a:prstGeom prst="ellipse">
            <a:avLst/>
          </a:prstGeom>
          <a:noFill/>
          <a:ln>
            <a:noFill/>
          </a:ln>
        </p:spPr>
      </p:pic>
      <p:pic>
        <p:nvPicPr>
          <p:cNvPr id="250" name="Google Shape;250;p36"/>
          <p:cNvPicPr preferRelativeResize="0"/>
          <p:nvPr/>
        </p:nvPicPr>
        <p:blipFill rotWithShape="1">
          <a:blip r:embed="rId7">
            <a:alphaModFix/>
          </a:blip>
          <a:srcRect b="0" l="12287" r="12280" t="0"/>
          <a:stretch/>
        </p:blipFill>
        <p:spPr>
          <a:xfrm flipH="1" rot="5400000">
            <a:off x="7683700" y="1784850"/>
            <a:ext cx="788700" cy="784200"/>
          </a:xfrm>
          <a:prstGeom prst="ellipse">
            <a:avLst/>
          </a:prstGeom>
          <a:noFill/>
          <a:ln>
            <a:noFill/>
          </a:ln>
        </p:spPr>
      </p:pic>
      <p:pic>
        <p:nvPicPr>
          <p:cNvPr id="251" name="Google Shape;251;p36"/>
          <p:cNvPicPr preferRelativeResize="0"/>
          <p:nvPr/>
        </p:nvPicPr>
        <p:blipFill>
          <a:blip r:embed="rId8">
            <a:alphaModFix/>
          </a:blip>
          <a:stretch>
            <a:fillRect/>
          </a:stretch>
        </p:blipFill>
        <p:spPr>
          <a:xfrm>
            <a:off x="5429925" y="2779800"/>
            <a:ext cx="2114525" cy="212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67" name="Shape 67"/>
        <p:cNvGrpSpPr/>
        <p:nvPr/>
      </p:nvGrpSpPr>
      <p:grpSpPr>
        <a:xfrm>
          <a:off x="0" y="0"/>
          <a:ext cx="0" cy="0"/>
          <a:chOff x="0" y="0"/>
          <a:chExt cx="0" cy="0"/>
        </a:xfrm>
      </p:grpSpPr>
      <p:sp>
        <p:nvSpPr>
          <p:cNvPr id="68" name="Google Shape;68;p15"/>
          <p:cNvSpPr txBox="1"/>
          <p:nvPr>
            <p:ph idx="1" type="body"/>
          </p:nvPr>
        </p:nvSpPr>
        <p:spPr>
          <a:xfrm>
            <a:off x="191475" y="1258200"/>
            <a:ext cx="4905900" cy="24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For a software to be useful, it must meet the </a:t>
            </a:r>
            <a:r>
              <a:rPr b="1" lang="en" u="sng">
                <a:solidFill>
                  <a:srgbClr val="000000"/>
                </a:solidFill>
                <a:latin typeface="Times New Roman"/>
                <a:ea typeface="Times New Roman"/>
                <a:cs typeface="Times New Roman"/>
                <a:sym typeface="Times New Roman"/>
              </a:rPr>
              <a:t>needs and expectations</a:t>
            </a:r>
            <a:r>
              <a:rPr lang="en">
                <a:solidFill>
                  <a:srgbClr val="000000"/>
                </a:solidFill>
                <a:latin typeface="Times New Roman"/>
                <a:ea typeface="Times New Roman"/>
                <a:cs typeface="Times New Roman"/>
                <a:sym typeface="Times New Roman"/>
              </a:rPr>
              <a:t> of its consumers.</a:t>
            </a:r>
            <a:endParaRPr/>
          </a:p>
          <a:p>
            <a:pPr indent="-304800" lvl="0" marL="457200" rtl="0" algn="l">
              <a:spcBef>
                <a:spcPts val="120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Understanding the pain points of customers</a:t>
            </a:r>
            <a:endParaRPr sz="1200">
              <a:solidFill>
                <a:schemeClr val="lt1"/>
              </a:solidFill>
              <a:latin typeface="Times New Roman"/>
              <a:ea typeface="Times New Roman"/>
              <a:cs typeface="Times New Roman"/>
              <a:sym typeface="Times New Roman"/>
            </a:endParaRPr>
          </a:p>
          <a:p>
            <a:pPr indent="-304800" lvl="1" marL="914400" rtl="0" algn="l">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Using what we learned in M2 to address customer pain points (conducted in-person </a:t>
            </a:r>
            <a:r>
              <a:rPr lang="en" sz="1200">
                <a:solidFill>
                  <a:schemeClr val="lt1"/>
                </a:solidFill>
                <a:latin typeface="Times New Roman"/>
                <a:ea typeface="Times New Roman"/>
                <a:cs typeface="Times New Roman"/>
                <a:sym typeface="Times New Roman"/>
              </a:rPr>
              <a:t>surveys</a:t>
            </a:r>
            <a:r>
              <a:rPr lang="en" sz="1200">
                <a:solidFill>
                  <a:schemeClr val="lt1"/>
                </a:solidFill>
                <a:latin typeface="Times New Roman"/>
                <a:ea typeface="Times New Roman"/>
                <a:cs typeface="Times New Roman"/>
                <a:sym typeface="Times New Roman"/>
              </a:rPr>
              <a:t>)</a:t>
            </a:r>
            <a:endParaRPr sz="1200">
              <a:solidFill>
                <a:schemeClr val="lt1"/>
              </a:solidFill>
              <a:latin typeface="Times New Roman"/>
              <a:ea typeface="Times New Roman"/>
              <a:cs typeface="Times New Roman"/>
              <a:sym typeface="Times New Roman"/>
            </a:endParaRPr>
          </a:p>
          <a:p>
            <a:pPr indent="-304800" lvl="2" marL="1371600" rtl="0" algn="l">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Take a look at Sam’s pain point: constantly having to visit the grocery store</a:t>
            </a:r>
            <a:endParaRPr sz="1200">
              <a:solidFill>
                <a:schemeClr val="lt1"/>
              </a:solidFill>
              <a:latin typeface="Times New Roman"/>
              <a:ea typeface="Times New Roman"/>
              <a:cs typeface="Times New Roman"/>
              <a:sym typeface="Times New Roman"/>
            </a:endParaRPr>
          </a:p>
          <a:p>
            <a:pPr indent="0" lvl="0" marL="0" rtl="0" algn="l">
              <a:spcBef>
                <a:spcPts val="1200"/>
              </a:spcBef>
              <a:spcAft>
                <a:spcPts val="1200"/>
              </a:spcAft>
              <a:buNone/>
            </a:pPr>
            <a:r>
              <a:rPr lang="en" sz="1200">
                <a:solidFill>
                  <a:schemeClr val="lt1"/>
                </a:solidFill>
                <a:latin typeface="Times New Roman"/>
                <a:ea typeface="Times New Roman"/>
                <a:cs typeface="Times New Roman"/>
                <a:sym typeface="Times New Roman"/>
              </a:rPr>
              <a:t>	</a:t>
            </a:r>
            <a:r>
              <a:rPr lang="en" sz="1200">
                <a:solidFill>
                  <a:schemeClr val="lt1"/>
                </a:solidFill>
                <a:latin typeface="Times New Roman"/>
                <a:ea typeface="Times New Roman"/>
                <a:cs typeface="Times New Roman"/>
                <a:sym typeface="Times New Roman"/>
              </a:rPr>
              <a:t>		Our ingredient mixer address that pain point.</a:t>
            </a:r>
            <a:endParaRPr sz="1200">
              <a:solidFill>
                <a:schemeClr val="lt1"/>
              </a:solidFill>
              <a:latin typeface="Times New Roman"/>
              <a:ea typeface="Times New Roman"/>
              <a:cs typeface="Times New Roman"/>
              <a:sym typeface="Times New Roman"/>
            </a:endParaRPr>
          </a:p>
        </p:txBody>
      </p:sp>
      <p:sp>
        <p:nvSpPr>
          <p:cNvPr id="69" name="Google Shape;69;p15"/>
          <p:cNvSpPr txBox="1"/>
          <p:nvPr>
            <p:ph type="title"/>
          </p:nvPr>
        </p:nvSpPr>
        <p:spPr>
          <a:xfrm>
            <a:off x="284100" y="371700"/>
            <a:ext cx="330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mes New Roman"/>
                <a:ea typeface="Times New Roman"/>
                <a:cs typeface="Times New Roman"/>
                <a:sym typeface="Times New Roman"/>
              </a:rPr>
              <a:t>Usefulness</a:t>
            </a:r>
            <a:endParaRPr b="1" sz="3000">
              <a:solidFill>
                <a:schemeClr val="lt1"/>
              </a:solidFill>
              <a:latin typeface="Times New Roman"/>
              <a:ea typeface="Times New Roman"/>
              <a:cs typeface="Times New Roman"/>
              <a:sym typeface="Times New Roman"/>
            </a:endParaRPr>
          </a:p>
        </p:txBody>
      </p:sp>
      <p:pic>
        <p:nvPicPr>
          <p:cNvPr id="70" name="Google Shape;70;p15"/>
          <p:cNvPicPr preferRelativeResize="0"/>
          <p:nvPr/>
        </p:nvPicPr>
        <p:blipFill>
          <a:blip r:embed="rId3">
            <a:alphaModFix/>
          </a:blip>
          <a:stretch>
            <a:fillRect/>
          </a:stretch>
        </p:blipFill>
        <p:spPr>
          <a:xfrm>
            <a:off x="5286150" y="2016662"/>
            <a:ext cx="3741800" cy="2570538"/>
          </a:xfrm>
          <a:prstGeom prst="rect">
            <a:avLst/>
          </a:prstGeom>
          <a:noFill/>
          <a:ln cap="flat" cmpd="sng" w="9525">
            <a:solidFill>
              <a:srgbClr val="0000FF"/>
            </a:solidFill>
            <a:prstDash val="solid"/>
            <a:round/>
            <a:headEnd len="sm" w="sm" type="none"/>
            <a:tailEnd len="sm" w="sm" type="none"/>
          </a:ln>
        </p:spPr>
      </p:pic>
      <p:sp>
        <p:nvSpPr>
          <p:cNvPr id="71" name="Google Shape;71;p15"/>
          <p:cNvSpPr/>
          <p:nvPr/>
        </p:nvSpPr>
        <p:spPr>
          <a:xfrm>
            <a:off x="8051175" y="2666200"/>
            <a:ext cx="489900" cy="605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 name="Google Shape;72;p15"/>
          <p:cNvPicPr preferRelativeResize="0"/>
          <p:nvPr/>
        </p:nvPicPr>
        <p:blipFill>
          <a:blip r:embed="rId4">
            <a:alphaModFix/>
          </a:blip>
          <a:stretch>
            <a:fillRect/>
          </a:stretch>
        </p:blipFill>
        <p:spPr>
          <a:xfrm>
            <a:off x="7661375" y="207350"/>
            <a:ext cx="1060475" cy="102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03700" y="4548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mes New Roman"/>
                <a:ea typeface="Times New Roman"/>
                <a:cs typeface="Times New Roman"/>
                <a:sym typeface="Times New Roman"/>
              </a:rPr>
              <a:t>Usability</a:t>
            </a:r>
            <a:endParaRPr b="1" sz="3000">
              <a:solidFill>
                <a:schemeClr val="lt1"/>
              </a:solidFill>
              <a:latin typeface="Times New Roman"/>
              <a:ea typeface="Times New Roman"/>
              <a:cs typeface="Times New Roman"/>
              <a:sym typeface="Times New Roman"/>
            </a:endParaRPr>
          </a:p>
        </p:txBody>
      </p:sp>
      <p:sp>
        <p:nvSpPr>
          <p:cNvPr id="78" name="Google Shape;78;p16"/>
          <p:cNvSpPr txBox="1"/>
          <p:nvPr>
            <p:ph idx="1" type="body"/>
          </p:nvPr>
        </p:nvSpPr>
        <p:spPr>
          <a:xfrm>
            <a:off x="411500" y="3419225"/>
            <a:ext cx="7896600" cy="1562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 sz="1400">
                <a:solidFill>
                  <a:schemeClr val="lt1"/>
                </a:solidFill>
                <a:latin typeface="Times New Roman"/>
                <a:ea typeface="Times New Roman"/>
                <a:cs typeface="Times New Roman"/>
                <a:sym typeface="Times New Roman"/>
              </a:rPr>
              <a:t>To cover the wants of majority, our app has a Guest login, where all the recipes are visible in the homepage. This will address the issue, where our users just want to surf over internet to find quality recipes. Our app will convince them to create accounts after the appealing content and easy </a:t>
            </a:r>
            <a:r>
              <a:rPr lang="en" sz="1400">
                <a:solidFill>
                  <a:schemeClr val="lt1"/>
                </a:solidFill>
                <a:latin typeface="Times New Roman"/>
                <a:ea typeface="Times New Roman"/>
                <a:cs typeface="Times New Roman"/>
                <a:sym typeface="Times New Roman"/>
              </a:rPr>
              <a:t>accessibility</a:t>
            </a:r>
            <a:r>
              <a:rPr lang="en" sz="1400">
                <a:solidFill>
                  <a:schemeClr val="lt1"/>
                </a:solidFill>
                <a:latin typeface="Times New Roman"/>
                <a:ea typeface="Times New Roman"/>
                <a:cs typeface="Times New Roman"/>
                <a:sym typeface="Times New Roman"/>
              </a:rPr>
              <a:t>. That is our goal.</a:t>
            </a:r>
            <a:endParaRPr sz="1400">
              <a:solidFill>
                <a:schemeClr val="lt1"/>
              </a:solidFill>
              <a:latin typeface="Times New Roman"/>
              <a:ea typeface="Times New Roman"/>
              <a:cs typeface="Times New Roman"/>
              <a:sym typeface="Times New Roman"/>
            </a:endParaRPr>
          </a:p>
        </p:txBody>
      </p:sp>
      <p:pic>
        <p:nvPicPr>
          <p:cNvPr id="79" name="Google Shape;79;p16"/>
          <p:cNvPicPr preferRelativeResize="0"/>
          <p:nvPr/>
        </p:nvPicPr>
        <p:blipFill rotWithShape="1">
          <a:blip r:embed="rId3">
            <a:alphaModFix/>
          </a:blip>
          <a:srcRect b="16909" l="0" r="0" t="35268"/>
          <a:stretch/>
        </p:blipFill>
        <p:spPr>
          <a:xfrm>
            <a:off x="2828100" y="531025"/>
            <a:ext cx="2815075" cy="2597400"/>
          </a:xfrm>
          <a:prstGeom prst="rect">
            <a:avLst/>
          </a:prstGeom>
          <a:noFill/>
          <a:ln>
            <a:noFill/>
          </a:ln>
        </p:spPr>
      </p:pic>
      <p:sp>
        <p:nvSpPr>
          <p:cNvPr id="80" name="Google Shape;80;p16"/>
          <p:cNvSpPr/>
          <p:nvPr/>
        </p:nvSpPr>
        <p:spPr>
          <a:xfrm>
            <a:off x="2696550" y="2377650"/>
            <a:ext cx="694200" cy="38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 name="Google Shape;81;p16"/>
          <p:cNvPicPr preferRelativeResize="0"/>
          <p:nvPr/>
        </p:nvPicPr>
        <p:blipFill>
          <a:blip r:embed="rId4">
            <a:alphaModFix/>
          </a:blip>
          <a:stretch>
            <a:fillRect/>
          </a:stretch>
        </p:blipFill>
        <p:spPr>
          <a:xfrm>
            <a:off x="7661375" y="207350"/>
            <a:ext cx="1060475" cy="1020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325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Times New Roman"/>
                <a:ea typeface="Times New Roman"/>
                <a:cs typeface="Times New Roman"/>
                <a:sym typeface="Times New Roman"/>
              </a:rPr>
              <a:t>Usability</a:t>
            </a:r>
            <a:endParaRPr b="1" sz="3000">
              <a:solidFill>
                <a:schemeClr val="lt1"/>
              </a:solidFill>
              <a:latin typeface="Times New Roman"/>
              <a:ea typeface="Times New Roman"/>
              <a:cs typeface="Times New Roman"/>
              <a:sym typeface="Times New Roman"/>
            </a:endParaRPr>
          </a:p>
        </p:txBody>
      </p:sp>
      <p:sp>
        <p:nvSpPr>
          <p:cNvPr id="87" name="Google Shape;87;p17"/>
          <p:cNvSpPr txBox="1"/>
          <p:nvPr>
            <p:ph idx="1" type="body"/>
          </p:nvPr>
        </p:nvSpPr>
        <p:spPr>
          <a:xfrm>
            <a:off x="2386850" y="760000"/>
            <a:ext cx="4113900" cy="4197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317500" lvl="0" marL="457200" rtl="0" algn="l">
              <a:lnSpc>
                <a:spcPct val="105000"/>
              </a:lnSpc>
              <a:spcBef>
                <a:spcPts val="120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UMAMe provides ease with navigation. With a navigation bar located at the bottom, the search bar located at the top, UMAMe provides a sense of </a:t>
            </a:r>
            <a:r>
              <a:rPr b="1" lang="en" sz="1400" u="sng">
                <a:solidFill>
                  <a:schemeClr val="lt1"/>
                </a:solidFill>
                <a:latin typeface="Times New Roman"/>
                <a:ea typeface="Times New Roman"/>
                <a:cs typeface="Times New Roman"/>
                <a:sym typeface="Times New Roman"/>
              </a:rPr>
              <a:t>familiarity</a:t>
            </a:r>
            <a:r>
              <a:rPr lang="en" sz="1400">
                <a:solidFill>
                  <a:schemeClr val="lt1"/>
                </a:solidFill>
                <a:latin typeface="Times New Roman"/>
                <a:ea typeface="Times New Roman"/>
                <a:cs typeface="Times New Roman"/>
                <a:sym typeface="Times New Roman"/>
              </a:rPr>
              <a:t> to other common applications</a:t>
            </a:r>
            <a:endParaRPr sz="1400">
              <a:solidFill>
                <a:schemeClr val="lt1"/>
              </a:solidFill>
              <a:latin typeface="Times New Roman"/>
              <a:ea typeface="Times New Roman"/>
              <a:cs typeface="Times New Roman"/>
              <a:sym typeface="Times New Roman"/>
            </a:endParaRPr>
          </a:p>
          <a:p>
            <a:pPr indent="-317500" lvl="1" marL="914400" rtl="0" algn="l">
              <a:lnSpc>
                <a:spcPct val="10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Doesn’t require cognitive load</a:t>
            </a:r>
            <a:endParaRPr>
              <a:solidFill>
                <a:schemeClr val="lt1"/>
              </a:solidFill>
              <a:latin typeface="Times New Roman"/>
              <a:ea typeface="Times New Roman"/>
              <a:cs typeface="Times New Roman"/>
              <a:sym typeface="Times New Roman"/>
            </a:endParaRPr>
          </a:p>
          <a:p>
            <a:pPr indent="-317500" lvl="2" marL="1371600" rtl="0" algn="l">
              <a:lnSpc>
                <a:spcPct val="10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Consistency: nav bar always located at bottom, each card has the same layout: image, comments, description.</a:t>
            </a:r>
            <a:endParaRPr>
              <a:solidFill>
                <a:schemeClr val="lt1"/>
              </a:solidFill>
              <a:latin typeface="Times New Roman"/>
              <a:ea typeface="Times New Roman"/>
              <a:cs typeface="Times New Roman"/>
              <a:sym typeface="Times New Roman"/>
            </a:endParaRPr>
          </a:p>
          <a:p>
            <a:pPr indent="-317500" lvl="2" marL="1371600" rtl="0" algn="l">
              <a:lnSpc>
                <a:spcPct val="10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Progressive Disclosure: having too many inputs fields simultaneously can be overwhelming for a user. This is why we broke down our “add post” feature. That way, users are aware of the next field, yet not overwhelmed with too many fields.</a:t>
            </a:r>
            <a:endParaRPr>
              <a:solidFill>
                <a:schemeClr val="lt1"/>
              </a:solidFill>
              <a:latin typeface="Times New Roman"/>
              <a:ea typeface="Times New Roman"/>
              <a:cs typeface="Times New Roman"/>
              <a:sym typeface="Times New Roman"/>
            </a:endParaRPr>
          </a:p>
          <a:p>
            <a:pPr indent="0" lvl="0" marL="0" rtl="0" algn="l">
              <a:lnSpc>
                <a:spcPct val="105000"/>
              </a:lnSpc>
              <a:spcBef>
                <a:spcPts val="1200"/>
              </a:spcBef>
              <a:spcAft>
                <a:spcPts val="1200"/>
              </a:spcAft>
              <a:buNone/>
            </a:pPr>
            <a:r>
              <a:t/>
            </a:r>
            <a:endParaRPr sz="1400">
              <a:solidFill>
                <a:schemeClr val="lt1"/>
              </a:solidFill>
              <a:latin typeface="Times New Roman"/>
              <a:ea typeface="Times New Roman"/>
              <a:cs typeface="Times New Roman"/>
              <a:sym typeface="Times New Roman"/>
            </a:endParaRPr>
          </a:p>
        </p:txBody>
      </p:sp>
      <p:pic>
        <p:nvPicPr>
          <p:cNvPr id="88" name="Google Shape;88;p17"/>
          <p:cNvPicPr preferRelativeResize="0"/>
          <p:nvPr/>
        </p:nvPicPr>
        <p:blipFill>
          <a:blip r:embed="rId3">
            <a:alphaModFix/>
          </a:blip>
          <a:stretch>
            <a:fillRect/>
          </a:stretch>
        </p:blipFill>
        <p:spPr>
          <a:xfrm>
            <a:off x="7211475" y="2147637"/>
            <a:ext cx="1580775" cy="2947676"/>
          </a:xfrm>
          <a:prstGeom prst="rect">
            <a:avLst/>
          </a:prstGeom>
          <a:noFill/>
          <a:ln cap="flat" cmpd="sng" w="19050">
            <a:solidFill>
              <a:schemeClr val="dk2"/>
            </a:solidFill>
            <a:prstDash val="solid"/>
            <a:round/>
            <a:headEnd len="sm" w="sm" type="none"/>
            <a:tailEnd len="sm" w="sm" type="none"/>
          </a:ln>
        </p:spPr>
      </p:pic>
      <p:cxnSp>
        <p:nvCxnSpPr>
          <p:cNvPr id="89" name="Google Shape;89;p17"/>
          <p:cNvCxnSpPr/>
          <p:nvPr/>
        </p:nvCxnSpPr>
        <p:spPr>
          <a:xfrm>
            <a:off x="6524900" y="3296125"/>
            <a:ext cx="567600" cy="0"/>
          </a:xfrm>
          <a:prstGeom prst="straightConnector1">
            <a:avLst/>
          </a:prstGeom>
          <a:noFill/>
          <a:ln cap="flat" cmpd="sng" w="9525">
            <a:solidFill>
              <a:schemeClr val="dk2"/>
            </a:solidFill>
            <a:prstDash val="solid"/>
            <a:round/>
            <a:headEnd len="med" w="med" type="none"/>
            <a:tailEnd len="med" w="med" type="triangle"/>
          </a:ln>
        </p:spPr>
      </p:cxnSp>
      <p:pic>
        <p:nvPicPr>
          <p:cNvPr id="90" name="Google Shape;90;p17"/>
          <p:cNvPicPr preferRelativeResize="0"/>
          <p:nvPr/>
        </p:nvPicPr>
        <p:blipFill rotWithShape="1">
          <a:blip r:embed="rId4">
            <a:alphaModFix/>
          </a:blip>
          <a:srcRect b="25843" l="0" r="0" t="0"/>
          <a:stretch/>
        </p:blipFill>
        <p:spPr>
          <a:xfrm>
            <a:off x="252925" y="1564463"/>
            <a:ext cx="2338300" cy="3345774"/>
          </a:xfrm>
          <a:prstGeom prst="rect">
            <a:avLst/>
          </a:prstGeom>
          <a:noFill/>
          <a:ln>
            <a:noFill/>
          </a:ln>
        </p:spPr>
      </p:pic>
      <p:cxnSp>
        <p:nvCxnSpPr>
          <p:cNvPr id="91" name="Google Shape;91;p17"/>
          <p:cNvCxnSpPr/>
          <p:nvPr/>
        </p:nvCxnSpPr>
        <p:spPr>
          <a:xfrm flipH="1">
            <a:off x="2505325" y="2359800"/>
            <a:ext cx="480600" cy="128700"/>
          </a:xfrm>
          <a:prstGeom prst="straightConnector1">
            <a:avLst/>
          </a:prstGeom>
          <a:noFill/>
          <a:ln cap="flat" cmpd="sng" w="9525">
            <a:solidFill>
              <a:schemeClr val="dk2"/>
            </a:solidFill>
            <a:prstDash val="solid"/>
            <a:round/>
            <a:headEnd len="med" w="med" type="none"/>
            <a:tailEnd len="med" w="med" type="triangle"/>
          </a:ln>
        </p:spPr>
      </p:cxnSp>
      <p:pic>
        <p:nvPicPr>
          <p:cNvPr id="92" name="Google Shape;92;p17"/>
          <p:cNvPicPr preferRelativeResize="0"/>
          <p:nvPr/>
        </p:nvPicPr>
        <p:blipFill>
          <a:blip r:embed="rId5">
            <a:alphaModFix/>
          </a:blip>
          <a:stretch>
            <a:fillRect/>
          </a:stretch>
        </p:blipFill>
        <p:spPr>
          <a:xfrm>
            <a:off x="7661375" y="207350"/>
            <a:ext cx="1060475" cy="1020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225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mes New Roman"/>
                <a:ea typeface="Times New Roman"/>
                <a:cs typeface="Times New Roman"/>
                <a:sym typeface="Times New Roman"/>
              </a:rPr>
              <a:t>Findability</a:t>
            </a:r>
            <a:endParaRPr b="1" sz="3020">
              <a:solidFill>
                <a:schemeClr val="lt1"/>
              </a:solidFill>
              <a:latin typeface="Times New Roman"/>
              <a:ea typeface="Times New Roman"/>
              <a:cs typeface="Times New Roman"/>
              <a:sym typeface="Times New Roman"/>
            </a:endParaRPr>
          </a:p>
        </p:txBody>
      </p:sp>
      <p:sp>
        <p:nvSpPr>
          <p:cNvPr id="98" name="Google Shape;98;p18"/>
          <p:cNvSpPr txBox="1"/>
          <p:nvPr>
            <p:ph idx="1" type="body"/>
          </p:nvPr>
        </p:nvSpPr>
        <p:spPr>
          <a:xfrm>
            <a:off x="311700" y="1162200"/>
            <a:ext cx="7172700" cy="18348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Users are</a:t>
            </a:r>
            <a:r>
              <a:rPr b="1" lang="en" sz="1600">
                <a:solidFill>
                  <a:srgbClr val="000000"/>
                </a:solidFill>
                <a:latin typeface="Times New Roman"/>
                <a:ea typeface="Times New Roman"/>
                <a:cs typeface="Times New Roman"/>
                <a:sym typeface="Times New Roman"/>
              </a:rPr>
              <a:t> </a:t>
            </a:r>
            <a:r>
              <a:rPr b="1" lang="en" sz="1600" u="sng">
                <a:solidFill>
                  <a:srgbClr val="000000"/>
                </a:solidFill>
                <a:latin typeface="Times New Roman"/>
                <a:ea typeface="Times New Roman"/>
                <a:cs typeface="Times New Roman"/>
                <a:sym typeface="Times New Roman"/>
              </a:rPr>
              <a:t>reluctant to read instructions</a:t>
            </a:r>
            <a:endParaRPr b="1" sz="1600" u="sng">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sz="1600" u="sng">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How do we address this? A simple search option allows users to find what</a:t>
            </a:r>
            <a:endParaRPr sz="14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400">
                <a:solidFill>
                  <a:srgbClr val="000000"/>
                </a:solidFill>
                <a:latin typeface="Times New Roman"/>
                <a:ea typeface="Times New Roman"/>
                <a:cs typeface="Times New Roman"/>
                <a:sym typeface="Times New Roman"/>
              </a:rPr>
              <a:t>	they need, quickly.</a:t>
            </a:r>
            <a:endParaRPr sz="1400">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Visual Cues: Humans prefer not to read. Using icons adds visual aspect.</a:t>
            </a:r>
            <a:endParaRPr sz="14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p:txBody>
      </p:sp>
      <p:cxnSp>
        <p:nvCxnSpPr>
          <p:cNvPr id="99" name="Google Shape;99;p18"/>
          <p:cNvCxnSpPr/>
          <p:nvPr/>
        </p:nvCxnSpPr>
        <p:spPr>
          <a:xfrm>
            <a:off x="5760550" y="2486850"/>
            <a:ext cx="435300" cy="483000"/>
          </a:xfrm>
          <a:prstGeom prst="straightConnector1">
            <a:avLst/>
          </a:prstGeom>
          <a:noFill/>
          <a:ln cap="flat" cmpd="sng" w="9525">
            <a:solidFill>
              <a:schemeClr val="dk2"/>
            </a:solidFill>
            <a:prstDash val="solid"/>
            <a:round/>
            <a:headEnd len="med" w="med" type="none"/>
            <a:tailEnd len="med" w="med" type="triangle"/>
          </a:ln>
        </p:spPr>
      </p:cxnSp>
      <p:pic>
        <p:nvPicPr>
          <p:cNvPr id="100" name="Google Shape;100;p18"/>
          <p:cNvPicPr preferRelativeResize="0"/>
          <p:nvPr/>
        </p:nvPicPr>
        <p:blipFill rotWithShape="1">
          <a:blip r:embed="rId3">
            <a:alphaModFix/>
          </a:blip>
          <a:srcRect b="0" l="0" r="41058" t="0"/>
          <a:stretch/>
        </p:blipFill>
        <p:spPr>
          <a:xfrm>
            <a:off x="6306450" y="2630400"/>
            <a:ext cx="2255099" cy="2290000"/>
          </a:xfrm>
          <a:prstGeom prst="rect">
            <a:avLst/>
          </a:prstGeom>
          <a:noFill/>
          <a:ln>
            <a:noFill/>
          </a:ln>
        </p:spPr>
      </p:pic>
      <p:pic>
        <p:nvPicPr>
          <p:cNvPr id="101" name="Google Shape;101;p18"/>
          <p:cNvPicPr preferRelativeResize="0"/>
          <p:nvPr/>
        </p:nvPicPr>
        <p:blipFill>
          <a:blip r:embed="rId4">
            <a:alphaModFix/>
          </a:blip>
          <a:stretch>
            <a:fillRect/>
          </a:stretch>
        </p:blipFill>
        <p:spPr>
          <a:xfrm>
            <a:off x="1206149" y="2554350"/>
            <a:ext cx="2712725" cy="2442100"/>
          </a:xfrm>
          <a:prstGeom prst="rect">
            <a:avLst/>
          </a:prstGeom>
          <a:noFill/>
          <a:ln>
            <a:noFill/>
          </a:ln>
        </p:spPr>
      </p:pic>
      <p:pic>
        <p:nvPicPr>
          <p:cNvPr id="102" name="Google Shape;102;p18"/>
          <p:cNvPicPr preferRelativeResize="0"/>
          <p:nvPr/>
        </p:nvPicPr>
        <p:blipFill>
          <a:blip r:embed="rId5">
            <a:alphaModFix/>
          </a:blip>
          <a:stretch>
            <a:fillRect/>
          </a:stretch>
        </p:blipFill>
        <p:spPr>
          <a:xfrm>
            <a:off x="7661375" y="207350"/>
            <a:ext cx="1060475" cy="102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220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mes New Roman"/>
                <a:ea typeface="Times New Roman"/>
                <a:cs typeface="Times New Roman"/>
                <a:sym typeface="Times New Roman"/>
              </a:rPr>
              <a:t>Credibility</a:t>
            </a:r>
            <a:endParaRPr b="1" sz="3020">
              <a:solidFill>
                <a:schemeClr val="lt1"/>
              </a:solidFill>
              <a:latin typeface="Times New Roman"/>
              <a:ea typeface="Times New Roman"/>
              <a:cs typeface="Times New Roman"/>
              <a:sym typeface="Times New Roman"/>
            </a:endParaRPr>
          </a:p>
        </p:txBody>
      </p:sp>
      <p:sp>
        <p:nvSpPr>
          <p:cNvPr id="108" name="Google Shape;108;p19"/>
          <p:cNvSpPr txBox="1"/>
          <p:nvPr>
            <p:ph idx="1" type="body"/>
          </p:nvPr>
        </p:nvSpPr>
        <p:spPr>
          <a:xfrm>
            <a:off x="311700" y="1410875"/>
            <a:ext cx="5115900" cy="2669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Font typeface="Times New Roman"/>
              <a:buChar char="●"/>
            </a:pPr>
            <a:r>
              <a:rPr lang="en">
                <a:solidFill>
                  <a:schemeClr val="lt1"/>
                </a:solidFill>
                <a:latin typeface="Times New Roman"/>
                <a:ea typeface="Times New Roman"/>
                <a:cs typeface="Times New Roman"/>
                <a:sym typeface="Times New Roman"/>
              </a:rPr>
              <a:t>Building credibility is essential for gaining </a:t>
            </a:r>
            <a:r>
              <a:rPr b="1" lang="en" u="sng">
                <a:solidFill>
                  <a:schemeClr val="lt1"/>
                </a:solidFill>
                <a:latin typeface="Times New Roman"/>
                <a:ea typeface="Times New Roman"/>
                <a:cs typeface="Times New Roman"/>
                <a:sym typeface="Times New Roman"/>
              </a:rPr>
              <a:t>trust of users</a:t>
            </a:r>
            <a:endParaRPr b="1" u="sng">
              <a:solidFill>
                <a:schemeClr val="lt1"/>
              </a:solidFill>
              <a:latin typeface="Times New Roman"/>
              <a:ea typeface="Times New Roman"/>
              <a:cs typeface="Times New Roman"/>
              <a:sym typeface="Times New Roman"/>
            </a:endParaRPr>
          </a:p>
          <a:p>
            <a:pPr indent="-317500" lvl="1" marL="9144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This is </a:t>
            </a:r>
            <a:r>
              <a:rPr lang="en">
                <a:solidFill>
                  <a:schemeClr val="lt1"/>
                </a:solidFill>
                <a:latin typeface="Times New Roman"/>
                <a:ea typeface="Times New Roman"/>
                <a:cs typeface="Times New Roman"/>
                <a:sym typeface="Times New Roman"/>
              </a:rPr>
              <a:t>exactly</a:t>
            </a:r>
            <a:r>
              <a:rPr lang="en">
                <a:solidFill>
                  <a:schemeClr val="lt1"/>
                </a:solidFill>
                <a:latin typeface="Times New Roman"/>
                <a:ea typeface="Times New Roman"/>
                <a:cs typeface="Times New Roman"/>
                <a:sym typeface="Times New Roman"/>
              </a:rPr>
              <a:t> why we introduced guest mode </a:t>
            </a:r>
            <a:endParaRPr>
              <a:solidFill>
                <a:schemeClr val="lt1"/>
              </a:solidFill>
              <a:latin typeface="Times New Roman"/>
              <a:ea typeface="Times New Roman"/>
              <a:cs typeface="Times New Roman"/>
              <a:sym typeface="Times New Roman"/>
            </a:endParaRPr>
          </a:p>
          <a:p>
            <a:pPr indent="-317500" lvl="1" marL="9144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We want users to feel confident when they sign up with UMAMe. By having a guest mode, users get a sneak peak of what our software is like. </a:t>
            </a:r>
            <a:endParaRPr>
              <a:solidFill>
                <a:schemeClr val="lt1"/>
              </a:solidFill>
              <a:latin typeface="Times New Roman"/>
              <a:ea typeface="Times New Roman"/>
              <a:cs typeface="Times New Roman"/>
              <a:sym typeface="Times New Roman"/>
            </a:endParaRPr>
          </a:p>
          <a:p>
            <a:pPr indent="-317500" lvl="1" marL="9144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We don’t want them to feel anxious about signing up with a new software.</a:t>
            </a:r>
            <a:endParaRPr>
              <a:solidFill>
                <a:schemeClr val="lt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chemeClr val="lt1"/>
              </a:solidFill>
              <a:latin typeface="Times New Roman"/>
              <a:ea typeface="Times New Roman"/>
              <a:cs typeface="Times New Roman"/>
              <a:sym typeface="Times New Roman"/>
            </a:endParaRPr>
          </a:p>
        </p:txBody>
      </p:sp>
      <p:pic>
        <p:nvPicPr>
          <p:cNvPr id="109" name="Google Shape;109;p19"/>
          <p:cNvPicPr preferRelativeResize="0"/>
          <p:nvPr/>
        </p:nvPicPr>
        <p:blipFill>
          <a:blip r:embed="rId3">
            <a:alphaModFix/>
          </a:blip>
          <a:stretch>
            <a:fillRect/>
          </a:stretch>
        </p:blipFill>
        <p:spPr>
          <a:xfrm>
            <a:off x="5908175" y="1778201"/>
            <a:ext cx="2745652" cy="3050725"/>
          </a:xfrm>
          <a:prstGeom prst="rect">
            <a:avLst/>
          </a:prstGeom>
          <a:noFill/>
          <a:ln>
            <a:noFill/>
          </a:ln>
        </p:spPr>
      </p:pic>
      <p:pic>
        <p:nvPicPr>
          <p:cNvPr id="110" name="Google Shape;110;p19"/>
          <p:cNvPicPr preferRelativeResize="0"/>
          <p:nvPr/>
        </p:nvPicPr>
        <p:blipFill>
          <a:blip r:embed="rId4">
            <a:alphaModFix/>
          </a:blip>
          <a:stretch>
            <a:fillRect/>
          </a:stretch>
        </p:blipFill>
        <p:spPr>
          <a:xfrm>
            <a:off x="7661375" y="207350"/>
            <a:ext cx="1060475" cy="1020325"/>
          </a:xfrm>
          <a:prstGeom prst="rect">
            <a:avLst/>
          </a:prstGeom>
          <a:noFill/>
          <a:ln>
            <a:noFill/>
          </a:ln>
        </p:spPr>
      </p:pic>
      <p:pic>
        <p:nvPicPr>
          <p:cNvPr id="111" name="Google Shape;111;p19"/>
          <p:cNvPicPr preferRelativeResize="0"/>
          <p:nvPr/>
        </p:nvPicPr>
        <p:blipFill>
          <a:blip r:embed="rId5">
            <a:alphaModFix/>
          </a:blip>
          <a:stretch>
            <a:fillRect/>
          </a:stretch>
        </p:blipFill>
        <p:spPr>
          <a:xfrm>
            <a:off x="530700" y="3831075"/>
            <a:ext cx="4866174" cy="78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308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mes New Roman"/>
                <a:ea typeface="Times New Roman"/>
                <a:cs typeface="Times New Roman"/>
                <a:sym typeface="Times New Roman"/>
              </a:rPr>
              <a:t>Desirability</a:t>
            </a:r>
            <a:endParaRPr b="1" sz="3020">
              <a:solidFill>
                <a:schemeClr val="lt1"/>
              </a:solidFill>
              <a:latin typeface="Times New Roman"/>
              <a:ea typeface="Times New Roman"/>
              <a:cs typeface="Times New Roman"/>
              <a:sym typeface="Times New Roman"/>
            </a:endParaRPr>
          </a:p>
        </p:txBody>
      </p:sp>
      <p:sp>
        <p:nvSpPr>
          <p:cNvPr id="117" name="Google Shape;117;p20"/>
          <p:cNvSpPr txBox="1"/>
          <p:nvPr>
            <p:ph idx="1" type="body"/>
          </p:nvPr>
        </p:nvSpPr>
        <p:spPr>
          <a:xfrm>
            <a:off x="311700" y="1535675"/>
            <a:ext cx="4039800" cy="287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Creating a desirable software product involves making it not just functional but also </a:t>
            </a:r>
            <a:r>
              <a:rPr b="1" lang="en" sz="1400" u="sng">
                <a:solidFill>
                  <a:srgbClr val="000000"/>
                </a:solidFill>
                <a:latin typeface="Times New Roman"/>
                <a:ea typeface="Times New Roman"/>
                <a:cs typeface="Times New Roman"/>
                <a:sym typeface="Times New Roman"/>
              </a:rPr>
              <a:t>enjoyable and appeal to users</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304800" lvl="0" marL="457200" rtl="0" algn="l">
              <a:spcBef>
                <a:spcPts val="12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We wanted a user-centric design</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By creating user personas that address all needs/pain points from a wide range of potential users, we are able to create UMAMe to be more enjoyable.</a:t>
            </a:r>
            <a:endParaRPr sz="1200">
              <a:solidFill>
                <a:srgbClr val="000000"/>
              </a:solidFill>
              <a:latin typeface="Times New Roman"/>
              <a:ea typeface="Times New Roman"/>
              <a:cs typeface="Times New Roman"/>
              <a:sym typeface="Times New Roman"/>
            </a:endParaRPr>
          </a:p>
          <a:p>
            <a:pPr indent="-304800" lvl="1" marL="914400" rtl="0" algn="l">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Our ingredient mixer addresses a very common pain point: being about to create dishes based on the ingredients already present in your kitchen,</a:t>
            </a:r>
            <a:endParaRPr sz="1200">
              <a:solidFill>
                <a:srgbClr val="000000"/>
              </a:solidFill>
              <a:latin typeface="Times New Roman"/>
              <a:ea typeface="Times New Roman"/>
              <a:cs typeface="Times New Roman"/>
              <a:sym typeface="Times New Roman"/>
            </a:endParaRPr>
          </a:p>
        </p:txBody>
      </p:sp>
      <p:pic>
        <p:nvPicPr>
          <p:cNvPr id="118" name="Google Shape;118;p20"/>
          <p:cNvPicPr preferRelativeResize="0"/>
          <p:nvPr/>
        </p:nvPicPr>
        <p:blipFill>
          <a:blip r:embed="rId3">
            <a:alphaModFix/>
          </a:blip>
          <a:stretch>
            <a:fillRect/>
          </a:stretch>
        </p:blipFill>
        <p:spPr>
          <a:xfrm>
            <a:off x="6241125" y="1516987"/>
            <a:ext cx="2277650" cy="1534934"/>
          </a:xfrm>
          <a:prstGeom prst="rect">
            <a:avLst/>
          </a:prstGeom>
          <a:noFill/>
          <a:ln cap="flat" cmpd="sng" w="9525">
            <a:solidFill>
              <a:srgbClr val="0000FF"/>
            </a:solidFill>
            <a:prstDash val="solid"/>
            <a:round/>
            <a:headEnd len="sm" w="sm" type="none"/>
            <a:tailEnd len="sm" w="sm" type="none"/>
          </a:ln>
        </p:spPr>
      </p:pic>
      <p:pic>
        <p:nvPicPr>
          <p:cNvPr id="119" name="Google Shape;119;p20"/>
          <p:cNvPicPr preferRelativeResize="0"/>
          <p:nvPr/>
        </p:nvPicPr>
        <p:blipFill>
          <a:blip r:embed="rId4">
            <a:alphaModFix/>
          </a:blip>
          <a:stretch>
            <a:fillRect/>
          </a:stretch>
        </p:blipFill>
        <p:spPr>
          <a:xfrm>
            <a:off x="4874275" y="207350"/>
            <a:ext cx="2123325" cy="1415550"/>
          </a:xfrm>
          <a:prstGeom prst="rect">
            <a:avLst/>
          </a:prstGeom>
          <a:noFill/>
          <a:ln cap="flat" cmpd="sng" w="9525">
            <a:solidFill>
              <a:srgbClr val="0000FF"/>
            </a:solidFill>
            <a:prstDash val="solid"/>
            <a:round/>
            <a:headEnd len="sm" w="sm" type="none"/>
            <a:tailEnd len="sm" w="sm" type="none"/>
          </a:ln>
        </p:spPr>
      </p:pic>
      <p:pic>
        <p:nvPicPr>
          <p:cNvPr id="120" name="Google Shape;120;p20"/>
          <p:cNvPicPr preferRelativeResize="0"/>
          <p:nvPr/>
        </p:nvPicPr>
        <p:blipFill>
          <a:blip r:embed="rId5">
            <a:alphaModFix/>
          </a:blip>
          <a:stretch>
            <a:fillRect/>
          </a:stretch>
        </p:blipFill>
        <p:spPr>
          <a:xfrm>
            <a:off x="4392945" y="2812796"/>
            <a:ext cx="2388000" cy="1640500"/>
          </a:xfrm>
          <a:prstGeom prst="rect">
            <a:avLst/>
          </a:prstGeom>
          <a:noFill/>
          <a:ln cap="flat" cmpd="sng" w="9525">
            <a:solidFill>
              <a:srgbClr val="0000FF"/>
            </a:solidFill>
            <a:prstDash val="solid"/>
            <a:round/>
            <a:headEnd len="sm" w="sm" type="none"/>
            <a:tailEnd len="sm" w="sm" type="none"/>
          </a:ln>
        </p:spPr>
      </p:pic>
      <p:pic>
        <p:nvPicPr>
          <p:cNvPr id="121" name="Google Shape;121;p20"/>
          <p:cNvPicPr preferRelativeResize="0"/>
          <p:nvPr/>
        </p:nvPicPr>
        <p:blipFill>
          <a:blip r:embed="rId6">
            <a:alphaModFix/>
          </a:blip>
          <a:stretch>
            <a:fillRect/>
          </a:stretch>
        </p:blipFill>
        <p:spPr>
          <a:xfrm>
            <a:off x="6720001" y="3341225"/>
            <a:ext cx="2277648" cy="1564700"/>
          </a:xfrm>
          <a:prstGeom prst="rect">
            <a:avLst/>
          </a:prstGeom>
          <a:noFill/>
          <a:ln cap="flat" cmpd="sng" w="9525">
            <a:solidFill>
              <a:srgbClr val="0000FF"/>
            </a:solidFill>
            <a:prstDash val="solid"/>
            <a:round/>
            <a:headEnd len="sm" w="sm" type="none"/>
            <a:tailEnd len="sm" w="sm" type="none"/>
          </a:ln>
        </p:spPr>
      </p:pic>
      <p:pic>
        <p:nvPicPr>
          <p:cNvPr id="122" name="Google Shape;122;p20"/>
          <p:cNvPicPr preferRelativeResize="0"/>
          <p:nvPr/>
        </p:nvPicPr>
        <p:blipFill>
          <a:blip r:embed="rId7">
            <a:alphaModFix/>
          </a:blip>
          <a:stretch>
            <a:fillRect/>
          </a:stretch>
        </p:blipFill>
        <p:spPr>
          <a:xfrm>
            <a:off x="7661375" y="207350"/>
            <a:ext cx="1060475" cy="102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8DD"/>
        </a:solidFill>
      </p:bgPr>
    </p:bg>
    <p:spTree>
      <p:nvGrpSpPr>
        <p:cNvPr id="126" name="Shape 126"/>
        <p:cNvGrpSpPr/>
        <p:nvPr/>
      </p:nvGrpSpPr>
      <p:grpSpPr>
        <a:xfrm>
          <a:off x="0" y="0"/>
          <a:ext cx="0" cy="0"/>
          <a:chOff x="0" y="0"/>
          <a:chExt cx="0" cy="0"/>
        </a:xfrm>
      </p:grpSpPr>
      <p:sp>
        <p:nvSpPr>
          <p:cNvPr id="127" name="Google Shape;127;p21"/>
          <p:cNvSpPr txBox="1"/>
          <p:nvPr>
            <p:ph idx="1" type="body"/>
          </p:nvPr>
        </p:nvSpPr>
        <p:spPr>
          <a:xfrm>
            <a:off x="635550" y="1356300"/>
            <a:ext cx="4412400" cy="267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lt1"/>
                </a:solidFill>
                <a:latin typeface="Times New Roman"/>
                <a:ea typeface="Times New Roman"/>
                <a:cs typeface="Times New Roman"/>
                <a:sym typeface="Times New Roman"/>
              </a:rPr>
              <a:t>Creating an accessible software product involves designing an </a:t>
            </a:r>
            <a:r>
              <a:rPr b="1" lang="en" sz="1400" u="sng">
                <a:solidFill>
                  <a:schemeClr val="lt1"/>
                </a:solidFill>
                <a:latin typeface="Times New Roman"/>
                <a:ea typeface="Times New Roman"/>
                <a:cs typeface="Times New Roman"/>
                <a:sym typeface="Times New Roman"/>
              </a:rPr>
              <a:t>inclusive</a:t>
            </a:r>
            <a:r>
              <a:rPr lang="en" sz="1400">
                <a:solidFill>
                  <a:schemeClr val="lt1"/>
                </a:solidFill>
                <a:latin typeface="Times New Roman"/>
                <a:ea typeface="Times New Roman"/>
                <a:cs typeface="Times New Roman"/>
                <a:sym typeface="Times New Roman"/>
              </a:rPr>
              <a:t> user experience that </a:t>
            </a:r>
            <a:r>
              <a:rPr b="1" lang="en" sz="1400" u="sng">
                <a:solidFill>
                  <a:schemeClr val="lt1"/>
                </a:solidFill>
                <a:latin typeface="Times New Roman"/>
                <a:ea typeface="Times New Roman"/>
                <a:cs typeface="Times New Roman"/>
                <a:sym typeface="Times New Roman"/>
              </a:rPr>
              <a:t>accommodates</a:t>
            </a:r>
            <a:r>
              <a:rPr lang="en" sz="1400">
                <a:solidFill>
                  <a:schemeClr val="lt1"/>
                </a:solidFill>
                <a:latin typeface="Times New Roman"/>
                <a:ea typeface="Times New Roman"/>
                <a:cs typeface="Times New Roman"/>
                <a:sym typeface="Times New Roman"/>
              </a:rPr>
              <a:t> individuals with varying abilities and preferences</a:t>
            </a:r>
            <a:endParaRPr sz="1400">
              <a:solidFill>
                <a:schemeClr val="lt1"/>
              </a:solidFill>
              <a:latin typeface="Times New Roman"/>
              <a:ea typeface="Times New Roman"/>
              <a:cs typeface="Times New Roman"/>
              <a:sym typeface="Times New Roman"/>
            </a:endParaRPr>
          </a:p>
          <a:p>
            <a:pPr indent="-304800" lvl="0" marL="457200" rtl="0" algn="l">
              <a:spcBef>
                <a:spcPts val="120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Screen Compatibility: While creating UMAMe, we wanted to ensure our software will be </a:t>
            </a:r>
            <a:r>
              <a:rPr lang="en" sz="1200">
                <a:solidFill>
                  <a:schemeClr val="lt1"/>
                </a:solidFill>
                <a:latin typeface="Times New Roman"/>
                <a:ea typeface="Times New Roman"/>
                <a:cs typeface="Times New Roman"/>
                <a:sym typeface="Times New Roman"/>
              </a:rPr>
              <a:t>compatible</a:t>
            </a:r>
            <a:r>
              <a:rPr lang="en" sz="1200">
                <a:solidFill>
                  <a:schemeClr val="lt1"/>
                </a:solidFill>
                <a:latin typeface="Times New Roman"/>
                <a:ea typeface="Times New Roman"/>
                <a:cs typeface="Times New Roman"/>
                <a:sym typeface="Times New Roman"/>
              </a:rPr>
              <a:t> on different types of devices. This is why we focused on UX design on both desktops/computers and mobile devices</a:t>
            </a:r>
            <a:endParaRPr sz="1200">
              <a:solidFill>
                <a:schemeClr val="lt1"/>
              </a:solidFill>
              <a:latin typeface="Times New Roman"/>
              <a:ea typeface="Times New Roman"/>
              <a:cs typeface="Times New Roman"/>
              <a:sym typeface="Times New Roman"/>
            </a:endParaRPr>
          </a:p>
          <a:p>
            <a:pPr indent="-304800" lvl="0" marL="457200" rtl="0" algn="l">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Additionally, using labels and icons allows us to convey information in various ways (i.e.) although our navigation bar has icons, when hovering over the icon, text appears</a:t>
            </a:r>
            <a:endParaRPr sz="1200">
              <a:solidFill>
                <a:schemeClr val="lt1"/>
              </a:solidFill>
              <a:latin typeface="Times New Roman"/>
              <a:ea typeface="Times New Roman"/>
              <a:cs typeface="Times New Roman"/>
              <a:sym typeface="Times New Roman"/>
            </a:endParaRPr>
          </a:p>
        </p:txBody>
      </p:sp>
      <p:pic>
        <p:nvPicPr>
          <p:cNvPr id="128" name="Google Shape;128;p21"/>
          <p:cNvPicPr preferRelativeResize="0"/>
          <p:nvPr/>
        </p:nvPicPr>
        <p:blipFill>
          <a:blip r:embed="rId3">
            <a:alphaModFix/>
          </a:blip>
          <a:stretch>
            <a:fillRect/>
          </a:stretch>
        </p:blipFill>
        <p:spPr>
          <a:xfrm>
            <a:off x="7661375" y="207350"/>
            <a:ext cx="1060475" cy="1020325"/>
          </a:xfrm>
          <a:prstGeom prst="rect">
            <a:avLst/>
          </a:prstGeom>
          <a:noFill/>
          <a:ln>
            <a:noFill/>
          </a:ln>
        </p:spPr>
      </p:pic>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mes New Roman"/>
                <a:ea typeface="Times New Roman"/>
                <a:cs typeface="Times New Roman"/>
                <a:sym typeface="Times New Roman"/>
              </a:rPr>
              <a:t>Accessibility</a:t>
            </a:r>
            <a:endParaRPr b="1" sz="3020">
              <a:solidFill>
                <a:schemeClr val="lt1"/>
              </a:solidFill>
              <a:latin typeface="Times New Roman"/>
              <a:ea typeface="Times New Roman"/>
              <a:cs typeface="Times New Roman"/>
              <a:sym typeface="Times New Roman"/>
            </a:endParaRPr>
          </a:p>
        </p:txBody>
      </p:sp>
      <p:cxnSp>
        <p:nvCxnSpPr>
          <p:cNvPr id="130" name="Google Shape;130;p21"/>
          <p:cNvCxnSpPr/>
          <p:nvPr/>
        </p:nvCxnSpPr>
        <p:spPr>
          <a:xfrm flipH="1" rot="10800000">
            <a:off x="5065125" y="2047400"/>
            <a:ext cx="1273800" cy="333300"/>
          </a:xfrm>
          <a:prstGeom prst="straightConnector1">
            <a:avLst/>
          </a:prstGeom>
          <a:noFill/>
          <a:ln cap="flat" cmpd="sng" w="9525">
            <a:solidFill>
              <a:schemeClr val="dk2"/>
            </a:solidFill>
            <a:prstDash val="solid"/>
            <a:round/>
            <a:headEnd len="med" w="med" type="none"/>
            <a:tailEnd len="med" w="med" type="triangle"/>
          </a:ln>
        </p:spPr>
      </p:cxnSp>
      <p:pic>
        <p:nvPicPr>
          <p:cNvPr id="131" name="Google Shape;131;p21"/>
          <p:cNvPicPr preferRelativeResize="0"/>
          <p:nvPr/>
        </p:nvPicPr>
        <p:blipFill rotWithShape="1">
          <a:blip r:embed="rId4">
            <a:alphaModFix/>
          </a:blip>
          <a:srcRect b="24006" l="0" r="0" t="0"/>
          <a:stretch/>
        </p:blipFill>
        <p:spPr>
          <a:xfrm>
            <a:off x="6406350" y="1356300"/>
            <a:ext cx="2600649" cy="350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